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83" r:id="rId5"/>
    <p:sldMasterId id="2147483697" r:id="rId6"/>
  </p:sldMasterIdLst>
  <p:notesMasterIdLst>
    <p:notesMasterId r:id="rId18"/>
  </p:notesMasterIdLst>
  <p:handoutMasterIdLst>
    <p:handoutMasterId r:id="rId19"/>
  </p:handoutMasterIdLst>
  <p:sldIdLst>
    <p:sldId id="256" r:id="rId7"/>
    <p:sldId id="310" r:id="rId8"/>
    <p:sldId id="311" r:id="rId9"/>
    <p:sldId id="315" r:id="rId10"/>
    <p:sldId id="312" r:id="rId11"/>
    <p:sldId id="316" r:id="rId12"/>
    <p:sldId id="317" r:id="rId13"/>
    <p:sldId id="318" r:id="rId14"/>
    <p:sldId id="313" r:id="rId15"/>
    <p:sldId id="303" r:id="rId16"/>
    <p:sldId id="269" r:id="rId1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4C2AA8A-3EE0-D24B-A35E-BD596119B34E}">
          <p14:sldIdLst>
            <p14:sldId id="256"/>
            <p14:sldId id="310"/>
            <p14:sldId id="311"/>
            <p14:sldId id="315"/>
            <p14:sldId id="312"/>
            <p14:sldId id="316"/>
            <p14:sldId id="317"/>
            <p14:sldId id="318"/>
            <p14:sldId id="313"/>
            <p14:sldId id="303"/>
          </p14:sldIdLst>
        </p14:section>
        <p14:section name="End" id="{844A734F-1315-844F-AC62-D85917959A79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stasia Founta" initials="AF" lastIdx="1" clrIdx="0">
    <p:extLst>
      <p:ext uri="{19B8F6BF-5375-455C-9EA6-DF929625EA0E}">
        <p15:presenceInfo xmlns:p15="http://schemas.microsoft.com/office/powerpoint/2012/main" userId="S::anastasia.founta@itxpt.org::42556d6b-aa0d-443e-9059-020d25de27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B6B1"/>
    <a:srgbClr val="E61972"/>
    <a:srgbClr val="5FBDAC"/>
    <a:srgbClr val="727070"/>
    <a:srgbClr val="B1DDE6"/>
    <a:srgbClr val="B1D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714" autoAdjust="0"/>
  </p:normalViewPr>
  <p:slideViewPr>
    <p:cSldViewPr snapToGrid="0" snapToObjects="1">
      <p:cViewPr>
        <p:scale>
          <a:sx n="49" d="100"/>
          <a:sy n="49" d="100"/>
        </p:scale>
        <p:origin x="1668" y="2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4E6430-009E-41D1-9210-2549AC7951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4549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18B263-73E7-4569-9069-598C4ECC35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0172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18B263-73E7-4569-9069-598C4ECC359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03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0267"/>
            <a:ext cx="7772400" cy="880740"/>
          </a:xfrm>
          <a:prstGeom prst="rect">
            <a:avLst/>
          </a:prstGeom>
        </p:spPr>
        <p:txBody>
          <a:bodyPr anchor="b"/>
          <a:lstStyle>
            <a:lvl1pPr algn="ctr">
              <a:defRPr sz="2000">
                <a:solidFill>
                  <a:srgbClr val="5FBDA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94230"/>
            <a:ext cx="7772400" cy="4145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85800" y="3372040"/>
            <a:ext cx="7772400" cy="10877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841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29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4701025" y="2016541"/>
            <a:ext cx="3757175" cy="279107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30" name="Espace réservé pour une image  9"/>
          <p:cNvSpPr>
            <a:spLocks noGrp="1"/>
          </p:cNvSpPr>
          <p:nvPr>
            <p:ph type="pic" sz="quarter" idx="16"/>
          </p:nvPr>
        </p:nvSpPr>
        <p:spPr>
          <a:xfrm>
            <a:off x="685799" y="2016541"/>
            <a:ext cx="3757175" cy="279107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1325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2"/>
            <a:ext cx="7772400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rgbClr val="5FBDAC"/>
                </a:solidFill>
                <a:latin typeface="Jellee Roman" panose="00000500000000000000" pitchFamily="50" charset="0"/>
                <a:ea typeface="Jellee Roman" panose="00000500000000000000" pitchFamily="50" charset="0"/>
                <a:cs typeface="Jellee Roman" panose="00000500000000000000" pitchFamily="50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727070"/>
                </a:solidFill>
                <a:latin typeface="Jellee Roman" panose="00000500000000000000" pitchFamily="50" charset="0"/>
                <a:ea typeface="Jellee Roman" panose="00000500000000000000" pitchFamily="50" charset="0"/>
                <a:cs typeface="Jellee Roman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5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0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33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0267"/>
            <a:ext cx="7772400" cy="880740"/>
          </a:xfrm>
          <a:prstGeom prst="rect">
            <a:avLst/>
          </a:prstGeom>
        </p:spPr>
        <p:txBody>
          <a:bodyPr anchor="b"/>
          <a:lstStyle>
            <a:lvl1pPr algn="ctr">
              <a:defRPr sz="200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94230"/>
            <a:ext cx="7772400" cy="4145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85800" y="3372040"/>
            <a:ext cx="7772400" cy="10877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93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11973"/>
            <a:ext cx="3757175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1"/>
            <a:ext cx="3757175" cy="27910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4701025" y="1312197"/>
            <a:ext cx="3757175" cy="349541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8316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1025" y="1312197"/>
            <a:ext cx="3757175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701025" y="2016765"/>
            <a:ext cx="3757175" cy="27910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685799" y="1312197"/>
            <a:ext cx="3757175" cy="349541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15227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2"/>
            <a:ext cx="7772400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97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8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71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 b="0" i="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11973"/>
            <a:ext cx="3757175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2016541"/>
            <a:ext cx="3757175" cy="27910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4701025" y="1312197"/>
            <a:ext cx="3757175" cy="349541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95080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rgbClr val="5FBDA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11973"/>
            <a:ext cx="3757175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7270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1"/>
            <a:ext cx="3757175" cy="27910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4701025" y="1312197"/>
            <a:ext cx="3757175" cy="349541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42808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1025" y="1312197"/>
            <a:ext cx="3757175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7270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701025" y="2016765"/>
            <a:ext cx="3757175" cy="27910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685799" y="1312197"/>
            <a:ext cx="3757175" cy="349541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48785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29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4701025" y="2016541"/>
            <a:ext cx="3757175" cy="279107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30" name="Espace réservé pour une image  9"/>
          <p:cNvSpPr>
            <a:spLocks noGrp="1"/>
          </p:cNvSpPr>
          <p:nvPr>
            <p:ph type="pic" sz="quarter" idx="16"/>
          </p:nvPr>
        </p:nvSpPr>
        <p:spPr>
          <a:xfrm>
            <a:off x="685799" y="2016541"/>
            <a:ext cx="3757175" cy="279107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4278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2016542"/>
            <a:ext cx="7772400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rgbClr val="5FBDA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7270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9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85800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701025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92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0267"/>
            <a:ext cx="7772400" cy="880740"/>
          </a:xfrm>
          <a:prstGeom prst="rect">
            <a:avLst/>
          </a:prstGeom>
        </p:spPr>
        <p:txBody>
          <a:bodyPr anchor="b"/>
          <a:lstStyle>
            <a:lvl1pPr algn="ctr">
              <a:defRPr sz="2000">
                <a:solidFill>
                  <a:srgbClr val="5FBDA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794230"/>
            <a:ext cx="7772400" cy="4145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 b="0" i="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85800" y="3372040"/>
            <a:ext cx="7772400" cy="10877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Picture 35" descr="C:\Users\eulaliap\AppData\Local\Microsoft\Windows\Temporary Internet Files\Content.Outlook\RB52MGSK\EUflag_2color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944" y="6152161"/>
            <a:ext cx="541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120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C:\Users\eulaliap\AppData\Local\Microsoft\Windows\Temporary Internet Files\Content.Outlook\RB52MGSK\EUflag_2color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1913"/>
            <a:ext cx="541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5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1025" y="1312197"/>
            <a:ext cx="3757175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701025" y="2016765"/>
            <a:ext cx="3757175" cy="27910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685799" y="1312197"/>
            <a:ext cx="3757175" cy="349541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0976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29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4701025" y="2016541"/>
            <a:ext cx="3757175" cy="279107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30" name="Espace réservé pour une image  9"/>
          <p:cNvSpPr>
            <a:spLocks noGrp="1"/>
          </p:cNvSpPr>
          <p:nvPr>
            <p:ph type="pic" sz="quarter" idx="16"/>
          </p:nvPr>
        </p:nvSpPr>
        <p:spPr>
          <a:xfrm>
            <a:off x="685799" y="2016541"/>
            <a:ext cx="3757175" cy="279107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611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2"/>
            <a:ext cx="7772400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6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5"/>
          </p:nvPr>
        </p:nvSpPr>
        <p:spPr>
          <a:xfrm>
            <a:off x="4701025" y="2016542"/>
            <a:ext cx="3757175" cy="2791071"/>
          </a:xfrm>
          <a:prstGeom prst="rect">
            <a:avLst/>
          </a:prstGeom>
        </p:spPr>
        <p:txBody>
          <a:bodyPr anchor="t"/>
          <a:lstStyle>
            <a:lvl1pPr marL="171450" indent="-171450" algn="l">
              <a:buClr>
                <a:srgbClr val="E61972"/>
              </a:buClr>
              <a:buFont typeface="LucidaGrande" charset="0"/>
              <a:buChar char="○"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685800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01025" y="4914195"/>
            <a:ext cx="3757175" cy="3870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11973"/>
            <a:ext cx="7772400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32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0267"/>
            <a:ext cx="7772400" cy="880740"/>
          </a:xfrm>
          <a:prstGeom prst="rect">
            <a:avLst/>
          </a:prstGeom>
        </p:spPr>
        <p:txBody>
          <a:bodyPr anchor="b"/>
          <a:lstStyle>
            <a:lvl1pPr algn="ctr">
              <a:defRPr sz="20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94230"/>
            <a:ext cx="7772400" cy="4145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rgbClr val="7270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85800" y="3372040"/>
            <a:ext cx="7772400" cy="10877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447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552692"/>
            <a:ext cx="7772400" cy="661714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rgbClr val="5FBDA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1311973"/>
            <a:ext cx="3757175" cy="60700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200">
                <a:solidFill>
                  <a:srgbClr val="7270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err="1"/>
              <a:t>Sub-title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85800" y="2016541"/>
            <a:ext cx="3757175" cy="27910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0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pour une image  9"/>
          <p:cNvSpPr>
            <a:spLocks noGrp="1"/>
          </p:cNvSpPr>
          <p:nvPr>
            <p:ph type="pic" sz="quarter" idx="14"/>
          </p:nvPr>
        </p:nvSpPr>
        <p:spPr>
          <a:xfrm>
            <a:off x="4701025" y="1312197"/>
            <a:ext cx="3757175" cy="3495416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1857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2501900" cy="1790700"/>
          </a:xfrm>
          <a:prstGeom prst="rect">
            <a:avLst/>
          </a:prstGeom>
        </p:spPr>
      </p:pic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3509433" y="6350000"/>
            <a:ext cx="1625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1FF93E8-29F2-4240-A2AE-95F96C4E4EF0}" type="slidenum">
              <a:rPr lang="fr-FR" altLang="fr-FR"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fr-FR" altLang="fr-FR" sz="9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7" name="Picture 35" descr="C:\Users\eulaliap\AppData\Local\Microsoft\Windows\Temporary Internet Files\Content.Outlook\RB52MGSK\EUflag_2colors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1913"/>
            <a:ext cx="541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11" y="6240807"/>
            <a:ext cx="1978304" cy="5835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2501900" cy="1790700"/>
          </a:xfrm>
          <a:prstGeom prst="rect">
            <a:avLst/>
          </a:prstGeom>
        </p:spPr>
      </p:pic>
      <p:sp>
        <p:nvSpPr>
          <p:cNvPr id="10" name="Espace réservé de la date 3"/>
          <p:cNvSpPr txBox="1">
            <a:spLocks/>
          </p:cNvSpPr>
          <p:nvPr userDrawn="1"/>
        </p:nvSpPr>
        <p:spPr>
          <a:xfrm>
            <a:off x="2696633" y="6367119"/>
            <a:ext cx="1625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24040161-D3E7-6546-A7CE-E78DAECE2140}" type="datetime1">
              <a:rPr lang="fr-FR" altLang="fr-FR" sz="9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08/12/2022</a:t>
            </a:fld>
            <a:endParaRPr lang="fr-FR" altLang="fr-FR" sz="9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3509433" y="6350000"/>
            <a:ext cx="1625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1FF93E8-29F2-4240-A2AE-95F96C4E4EF0}" type="slidenum">
              <a:rPr lang="fr-FR" altLang="fr-FR" sz="9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fr-FR" altLang="fr-FR" sz="9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7" name="Picture 35" descr="C:\Users\eulaliap\AppData\Local\Microsoft\Windows\Temporary Internet Files\Content.Outlook\RB52MGSK\EUflag_2color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61913"/>
            <a:ext cx="541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11" y="6240807"/>
            <a:ext cx="1978304" cy="5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7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ECD9707-3269-1344-AFBF-773BECDF4F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300"/>
            <a:ext cx="2501900" cy="1790700"/>
          </a:xfrm>
          <a:prstGeom prst="rect">
            <a:avLst/>
          </a:prstGeom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A081277-19D0-2646-AC92-F0F71E9F3A55}"/>
              </a:ext>
            </a:extLst>
          </p:cNvPr>
          <p:cNvSpPr txBox="1">
            <a:spLocks/>
          </p:cNvSpPr>
          <p:nvPr userDrawn="1"/>
        </p:nvSpPr>
        <p:spPr>
          <a:xfrm>
            <a:off x="7342931" y="6287419"/>
            <a:ext cx="1625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1FF93E8-29F2-4240-A2AE-95F96C4E4EF0}" type="slidenum">
              <a:rPr lang="fr-FR" altLang="fr-FR" sz="9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fr-FR" altLang="fr-FR" sz="9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05A4CD2-712D-464B-BD86-3CA698E827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00" y="494656"/>
            <a:ext cx="5956892" cy="17570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037F6A-2FDC-B44C-B31C-7174E5D17419}"/>
              </a:ext>
            </a:extLst>
          </p:cNvPr>
          <p:cNvSpPr/>
          <p:nvPr userDrawn="1"/>
        </p:nvSpPr>
        <p:spPr>
          <a:xfrm>
            <a:off x="1959820" y="6129888"/>
            <a:ext cx="5925191" cy="44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3060065" algn="ctr"/>
                <a:tab pos="6120130" algn="r"/>
                <a:tab pos="449580" algn="l"/>
              </a:tabLst>
            </a:pPr>
            <a:r>
              <a:rPr lang="en-GB" sz="1050" b="0" i="0" kern="12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Data4PT has received funding from the European Union’s DG for Mobility and Transport under grant agreement No MOVE/B4/SUB/2019-104/CEF/PSA/SI2.821136</a:t>
            </a:r>
            <a:endParaRPr lang="fr-FR" sz="1050" b="0" i="0" dirty="0">
              <a:solidFill>
                <a:schemeClr val="bg2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4pt-project.eu/requests-requiremen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3963776"/>
            <a:ext cx="7772400" cy="414590"/>
          </a:xfrm>
        </p:spPr>
        <p:txBody>
          <a:bodyPr/>
          <a:lstStyle/>
          <a:p>
            <a:r>
              <a:rPr lang="cs-CZ" sz="20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Představení projektu </a:t>
            </a:r>
            <a:endParaRPr lang="it-IT" sz="20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idx="13"/>
          </p:nvPr>
        </p:nvSpPr>
        <p:spPr>
          <a:xfrm>
            <a:off x="685800" y="4459977"/>
            <a:ext cx="7772400" cy="336588"/>
          </a:xfrm>
        </p:spPr>
        <p:txBody>
          <a:bodyPr/>
          <a:lstStyle/>
          <a:p>
            <a:r>
              <a:rPr lang="cs-CZ" sz="2000" b="1" dirty="0">
                <a:solidFill>
                  <a:schemeClr val="accent1"/>
                </a:solidFill>
              </a:rPr>
              <a:t>Ing. Zuzana Švédová Ph.D</a:t>
            </a:r>
          </a:p>
          <a:p>
            <a:r>
              <a:rPr lang="cs-CZ" sz="2000" b="1" dirty="0">
                <a:solidFill>
                  <a:schemeClr val="accent1"/>
                </a:solidFill>
              </a:rPr>
              <a:t>Centrum dopravního výzkumu, </a:t>
            </a:r>
            <a:r>
              <a:rPr lang="cs-CZ" sz="2000" b="1" err="1">
                <a:solidFill>
                  <a:schemeClr val="accent1"/>
                </a:solidFill>
              </a:rPr>
              <a:t>v</a:t>
            </a:r>
            <a:r>
              <a:rPr lang="cs-CZ" sz="2000" b="1">
                <a:solidFill>
                  <a:schemeClr val="accent1"/>
                </a:solidFill>
              </a:rPr>
              <a:t>. </a:t>
            </a:r>
            <a:r>
              <a:rPr lang="cs-CZ" sz="2000" b="1" dirty="0">
                <a:solidFill>
                  <a:schemeClr val="accent1"/>
                </a:solidFill>
              </a:rPr>
              <a:t>v. i</a:t>
            </a:r>
            <a:r>
              <a:rPr lang="en-BE" sz="2000" b="1" dirty="0">
                <a:solidFill>
                  <a:schemeClr val="accent1"/>
                </a:solidFill>
              </a:rPr>
              <a:t> 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874A7968-05B4-C140-BF15-D306F7A50C5D}"/>
              </a:ext>
            </a:extLst>
          </p:cNvPr>
          <p:cNvSpPr txBox="1">
            <a:spLocks/>
          </p:cNvSpPr>
          <p:nvPr/>
        </p:nvSpPr>
        <p:spPr>
          <a:xfrm>
            <a:off x="2434631" y="2166257"/>
            <a:ext cx="4662855" cy="1559923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3B6B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0"/>
              </a:spcBef>
            </a:pPr>
            <a:r>
              <a:rPr lang="cs-CZ" sz="3600" b="1" kern="1400" spc="-5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Koncepční a legislativní souvislosti ITS na úrovni EU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061BA8-BD61-4E7F-BC2A-EA073EB6E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65606"/>
            <a:ext cx="7772400" cy="661714"/>
          </a:xfrm>
        </p:spPr>
        <p:txBody>
          <a:bodyPr/>
          <a:lstStyle/>
          <a:p>
            <a:r>
              <a:rPr lang="pl-PL" sz="2800" b="1" dirty="0"/>
              <a:t>Jak je možné využít nabízené podpory projektu?</a:t>
            </a:r>
            <a:br>
              <a:rPr lang="pl-PL" sz="2800" b="1" dirty="0"/>
            </a:br>
            <a:br>
              <a:rPr lang="pl-PL" sz="2800" b="1" dirty="0"/>
            </a:br>
            <a:br>
              <a:rPr lang="pl-PL" sz="2800" b="1" dirty="0"/>
            </a:br>
            <a:endParaRPr lang="en-BE" sz="28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F3D6978-1E85-4964-A5AE-C09B1AF5E932}"/>
              </a:ext>
            </a:extLst>
          </p:cNvPr>
          <p:cNvSpPr txBox="1"/>
          <p:nvPr/>
        </p:nvSpPr>
        <p:spPr>
          <a:xfrm>
            <a:off x="1164772" y="554601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  <a:hlinkClick r:id="rId3"/>
              </a:rPr>
              <a:t>https://data4pt-project.eu/</a:t>
            </a:r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9BBBC1-DBDA-CFB6-5810-AE01AAC26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71" y="1570768"/>
            <a:ext cx="8305800" cy="37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7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7EDA7DE-3972-5941-BDBC-71F064EBABE2}"/>
              </a:ext>
            </a:extLst>
          </p:cNvPr>
          <p:cNvSpPr txBox="1"/>
          <p:nvPr/>
        </p:nvSpPr>
        <p:spPr>
          <a:xfrm>
            <a:off x="2053032" y="2783881"/>
            <a:ext cx="4693455" cy="240065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endParaRPr lang="cs-CZ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Zuzana Švédová Ph.D</a:t>
            </a:r>
          </a:p>
          <a:p>
            <a:pPr algn="ctr"/>
            <a:endParaRPr lang="cs-CZ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dopravního výzkumu </a:t>
            </a:r>
            <a:r>
              <a:rPr lang="cs-CZ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v.v.i</a:t>
            </a:r>
            <a:endParaRPr lang="cs-CZ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Zuzana.svedova@cdv.cz</a:t>
            </a:r>
          </a:p>
          <a:p>
            <a:pPr algn="ctr"/>
            <a:r>
              <a:rPr lang="fr-FR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https://data4pt-project.eu/</a:t>
            </a:r>
            <a:endParaRPr lang="fr-FR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3518D3D-C27A-1CCE-787D-91C7822A8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47" y="-32657"/>
            <a:ext cx="9286362" cy="68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707" y="0"/>
            <a:ext cx="7328585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0D2149-05D6-129F-AEE5-0D9FCFA05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7" r="2" b="2"/>
          <a:stretch/>
        </p:blipFill>
        <p:spPr>
          <a:xfrm>
            <a:off x="1095447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649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38698-7A93-8F78-6495-0925D2A8F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429" y="883549"/>
            <a:ext cx="7772400" cy="661714"/>
          </a:xfrm>
        </p:spPr>
        <p:txBody>
          <a:bodyPr/>
          <a:lstStyle/>
          <a:p>
            <a:r>
              <a:rPr lang="cs-CZ" sz="3600" dirty="0"/>
              <a:t>Co je cílem?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4F3957B-4CA3-B49F-7CA7-7B7559E4847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55172" y="2016059"/>
            <a:ext cx="7772400" cy="27910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Prostřednictvím MMTI (Nařízení (EU) 2017/1926) </a:t>
            </a:r>
            <a:r>
              <a:rPr lang="cs-CZ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rozvíjet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harmonizované  a bezproblémové </a:t>
            </a:r>
            <a:r>
              <a:rPr lang="cs-CZ" sz="2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poskytování</a:t>
            </a:r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multimodálních informačních služeb o cestování a podporovat tak interoperabilitu v celé Unii.</a:t>
            </a:r>
          </a:p>
          <a:p>
            <a:endParaRPr lang="cs-CZ" sz="24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2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45DEAAA-6823-6FD5-6E61-24D616CC68F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96389" y="1737360"/>
            <a:ext cx="8255725" cy="3906177"/>
          </a:xfrm>
        </p:spPr>
        <p:txBody>
          <a:bodyPr/>
          <a:lstStyle/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●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Platí pro: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Dopravní orgány (úřady), provozovatele dopravy (např. dopravní podniky), provozovatele infrastruktury (např. ŘSD, TSK HMP, BKOM, dopravní podniky v případě drážní infrastruktury) nebo poskytovatele služby dopravy. 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●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Povinné typy dat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Statická data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cestování pro vyhledání místa, trasy, včetně geometrie, spojení, přestupní místa, jízdní řády, vozidla, bezbariérovost, parkoviště P+R, sdílení jízdních kol, elektromobilita, společné tarify, atp.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Dynamická data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cestování, situace v reálném čase, výluky, funkčnost zařízení, časy odjezdů, dostupnost dobíjecích stanic, atp.</a:t>
            </a: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●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Povinné datové formáty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None/>
              <a:tabLst/>
              <a:defRPr/>
            </a:pP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NeTEx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CEN/TS 16614, SIRI CEN/TS 15531</a:t>
            </a:r>
          </a:p>
          <a:p>
            <a:pPr marL="1143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None/>
              <a:tabLst/>
              <a:defRPr/>
            </a:pP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●"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Posouzení souladu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vyžadováno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BA81CE8-ACEF-B8B5-4680-8BBE7A7EF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83549"/>
            <a:ext cx="7772400" cy="661714"/>
          </a:xfrm>
        </p:spPr>
        <p:txBody>
          <a:bodyPr/>
          <a:lstStyle/>
          <a:p>
            <a:r>
              <a:rPr lang="cs-CZ" sz="3200" dirty="0"/>
              <a:t>Povinnosti specifikace</a:t>
            </a:r>
            <a:r>
              <a:rPr lang="cs-CZ" sz="3200" b="1" dirty="0"/>
              <a:t> 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517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0BCAED5-40A5-B077-EB42-05AB61BCCE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800" y="1430891"/>
            <a:ext cx="7772400" cy="2791071"/>
          </a:xfrm>
        </p:spPr>
        <p:txBody>
          <a:bodyPr/>
          <a:lstStyle/>
          <a:p>
            <a:pPr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Poskytovatelé dat by měly </a:t>
            </a:r>
            <a:r>
              <a:rPr lang="cs-CZ" sz="2400" b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na vyžádání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 zpřístupnit uživatelům statická data, odpovídající metadata a informace o kvalitě dat, a to prostřednictvím vnitrostátního  přístupového bodu (NAP)</a:t>
            </a:r>
          </a:p>
          <a:p>
            <a:pPr marL="0" indent="0" algn="just">
              <a:buClr>
                <a:schemeClr val="accent2">
                  <a:lumMod val="75000"/>
                </a:schemeClr>
              </a:buClr>
              <a:buNone/>
            </a:pPr>
            <a:endParaRPr lang="cs-CZ" sz="2400" b="1" dirty="0">
              <a:solidFill>
                <a:schemeClr val="accent3">
                  <a:lumMod val="75000"/>
                </a:schemeClr>
              </a:solidFill>
              <a:latin typeface="Calibri" panose="020F0502020204030204"/>
              <a:ea typeface="+mn-ea"/>
              <a:cs typeface="+mn-cs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 Specifikace </a:t>
            </a:r>
            <a:r>
              <a:rPr lang="cs-CZ" sz="2400" b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neukládá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/>
                <a:ea typeface="+mn-ea"/>
                <a:cs typeface="+mn-cs"/>
              </a:rPr>
              <a:t> povinnost  dopravním orgánům, provozovatelům dopravy, poskytovatelům služby dopravy na vyžádání a provozovatelům infrastruktury zahájit sběr veškerých dat, která dosud nejsou k dispozici ve strojově čitelném formátu.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předpoklad, že budou data k dispozici je nutné se připravit na výměnu dat v požadovaném formátu do NAP </a:t>
            </a:r>
          </a:p>
          <a:p>
            <a:pPr marL="0" indent="0" algn="ctr">
              <a:buNone/>
            </a:pPr>
            <a:r>
              <a:rPr lang="cs-CZ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NeTEx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CEN/TS 16614, SIRI CEN/TS 15531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F43F4E6-83FC-C55A-4610-BA03B2DB00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/>
              <a:t>Zásadní body</a:t>
            </a:r>
          </a:p>
        </p:txBody>
      </p:sp>
    </p:spTree>
    <p:extLst>
      <p:ext uri="{BB962C8B-B14F-4D97-AF65-F5344CB8AC3E}">
        <p14:creationId xmlns:p14="http://schemas.microsoft.com/office/powerpoint/2010/main" val="288927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0BCAED5-40A5-B077-EB42-05AB61BCCE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800" y="1548457"/>
            <a:ext cx="7772400" cy="364402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Každý členský stát EU je povinen dle MMTI </a:t>
            </a:r>
            <a:r>
              <a:rPr lang="cs-CZ" sz="24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 vytvořit vnitrostátní přístupový bod (NAP)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  má mít formu datového uložiště, databáze/ datového skladu kde jsou ukládána data a metadata k dalším použití.</a:t>
            </a:r>
          </a:p>
          <a:p>
            <a:pPr marL="228600" indent="-2286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současné době je v přípravě  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 pro MMTI v ČR</a:t>
            </a:r>
          </a:p>
          <a:p>
            <a:pPr marL="228600" indent="-2286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F43F4E6-83FC-C55A-4610-BA03B2DB00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/>
              <a:t>Zásadní body</a:t>
            </a:r>
          </a:p>
        </p:txBody>
      </p:sp>
    </p:spTree>
    <p:extLst>
      <p:ext uri="{BB962C8B-B14F-4D97-AF65-F5344CB8AC3E}">
        <p14:creationId xmlns:p14="http://schemas.microsoft.com/office/powerpoint/2010/main" val="228063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0BCAED5-40A5-B077-EB42-05AB61BCCE4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800" y="1548457"/>
            <a:ext cx="7772400" cy="3644029"/>
          </a:xfrm>
        </p:spPr>
        <p:txBody>
          <a:bodyPr/>
          <a:lstStyle/>
          <a:p>
            <a:pPr marL="228600" indent="-228600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cs-CZ" sz="1800" b="1" dirty="0">
              <a:solidFill>
                <a:srgbClr val="FF0000"/>
              </a:solidFill>
            </a:endParaRPr>
          </a:p>
          <a:p>
            <a:pPr marL="228600" indent="-228600" algn="just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rámci NAP se má zavést a používat společný minimální profil, který určuje klíčové prvky normy. </a:t>
            </a:r>
          </a:p>
          <a:p>
            <a:pPr marL="228600" indent="-228600" algn="just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Vnitrostátní profily jednotlivých členských států musí být založeny na společném minimálním evropském profilu a upravit si svá specifika, která bude vyžadovat po poskytovatelích</a:t>
            </a:r>
          </a:p>
          <a:p>
            <a:pPr marL="228600" indent="-228600" algn="just" eaLnBrk="1" fontAlgn="auto" hangingPunct="1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cs-CZ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současné době je v přípravě </a:t>
            </a:r>
          </a:p>
          <a:p>
            <a:pPr marL="0" indent="0" algn="ctr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minimální profil.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F43F4E6-83FC-C55A-4610-BA03B2DB00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 dirty="0"/>
              <a:t>Zásadní body</a:t>
            </a:r>
          </a:p>
        </p:txBody>
      </p:sp>
    </p:spTree>
    <p:extLst>
      <p:ext uri="{BB962C8B-B14F-4D97-AF65-F5344CB8AC3E}">
        <p14:creationId xmlns:p14="http://schemas.microsoft.com/office/powerpoint/2010/main" val="260528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995F9CE-72E5-D9B2-45C5-EF69599F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08" y="1175658"/>
            <a:ext cx="7720514" cy="397745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7065178-F2C4-4545-3093-7934A7FAFE1D}"/>
              </a:ext>
            </a:extLst>
          </p:cNvPr>
          <p:cNvSpPr txBox="1"/>
          <p:nvPr/>
        </p:nvSpPr>
        <p:spPr>
          <a:xfrm>
            <a:off x="844377" y="385541"/>
            <a:ext cx="7940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5EBD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Jak je možné využít nabízené podpory?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27159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Custom 1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706F6F"/>
      </a:accent1>
      <a:accent2>
        <a:srgbClr val="5EBDAC"/>
      </a:accent2>
      <a:accent3>
        <a:srgbClr val="5EBDAC"/>
      </a:accent3>
      <a:accent4>
        <a:srgbClr val="5EBDAC"/>
      </a:accent4>
      <a:accent5>
        <a:srgbClr val="5EBDAC"/>
      </a:accent5>
      <a:accent6>
        <a:srgbClr val="5EBDAC"/>
      </a:accent6>
      <a:hlink>
        <a:srgbClr val="5EBDAC"/>
      </a:hlink>
      <a:folHlink>
        <a:srgbClr val="5EBDAC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Custom 1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706F6F"/>
      </a:accent1>
      <a:accent2>
        <a:srgbClr val="5EBDAC"/>
      </a:accent2>
      <a:accent3>
        <a:srgbClr val="5EBDAC"/>
      </a:accent3>
      <a:accent4>
        <a:srgbClr val="5EBDAC"/>
      </a:accent4>
      <a:accent5>
        <a:srgbClr val="5EBDAC"/>
      </a:accent5>
      <a:accent6>
        <a:srgbClr val="5EBDAC"/>
      </a:accent6>
      <a:hlink>
        <a:srgbClr val="5EBDAC"/>
      </a:hlink>
      <a:folHlink>
        <a:srgbClr val="5EBDAC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Custom 1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706F6F"/>
      </a:accent1>
      <a:accent2>
        <a:srgbClr val="5EBDAC"/>
      </a:accent2>
      <a:accent3>
        <a:srgbClr val="5EBDAC"/>
      </a:accent3>
      <a:accent4>
        <a:srgbClr val="5EBDAC"/>
      </a:accent4>
      <a:accent5>
        <a:srgbClr val="5EBDAC"/>
      </a:accent5>
      <a:accent6>
        <a:srgbClr val="5EBDAC"/>
      </a:accent6>
      <a:hlink>
        <a:srgbClr val="5EBDAC"/>
      </a:hlink>
      <a:folHlink>
        <a:srgbClr val="5EBDA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0B58B64E65E45BCF76068BCB5CACF" ma:contentTypeVersion="11" ma:contentTypeDescription="Create a new document." ma:contentTypeScope="" ma:versionID="3f8e39c9aeec390179dfe20e074edd61">
  <xsd:schema xmlns:xsd="http://www.w3.org/2001/XMLSchema" xmlns:xs="http://www.w3.org/2001/XMLSchema" xmlns:p="http://schemas.microsoft.com/office/2006/metadata/properties" xmlns:ns2="812ede4f-7352-4d72-881d-ca41c35883f3" xmlns:ns3="24883800-0c29-4d0d-9aed-0d7ec726c77b" targetNamespace="http://schemas.microsoft.com/office/2006/metadata/properties" ma:root="true" ma:fieldsID="b66022012868538ff1cf3928c3e764c2" ns2:_="" ns3:_="">
    <xsd:import namespace="812ede4f-7352-4d72-881d-ca41c35883f3"/>
    <xsd:import namespace="24883800-0c29-4d0d-9aed-0d7ec726c7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ede4f-7352-4d72-881d-ca41c3588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83800-0c29-4d0d-9aed-0d7ec726c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A98AEA-FB4B-4D25-8D26-C109047D2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ede4f-7352-4d72-881d-ca41c35883f3"/>
    <ds:schemaRef ds:uri="24883800-0c29-4d0d-9aed-0d7ec726c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FC68C8-A123-4906-AAD8-D06237373A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B23781-AABD-4544-8B13-616A3A1CDFC0}">
  <ds:schemaRefs>
    <ds:schemaRef ds:uri="http://schemas.microsoft.com/office/2006/metadata/properties"/>
    <ds:schemaRef ds:uri="http://www.w3.org/XML/1998/namespace"/>
    <ds:schemaRef ds:uri="http://purl.org/dc/dcmitype/"/>
    <ds:schemaRef ds:uri="f3e7bd6b-1bd4-4270-9164-18f55e04f6d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441</Words>
  <Application>Microsoft Office PowerPoint</Application>
  <PresentationFormat>Předvádění na obrazovce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Jellee Roman</vt:lpstr>
      <vt:lpstr>LucidaGrande</vt:lpstr>
      <vt:lpstr>1_Thème Office</vt:lpstr>
      <vt:lpstr>2_Thème Office</vt:lpstr>
      <vt:lpstr>Conception personnalisée</vt:lpstr>
      <vt:lpstr>Prezentace aplikace PowerPoint</vt:lpstr>
      <vt:lpstr>Prezentace aplikace PowerPoint</vt:lpstr>
      <vt:lpstr>Prezentace aplikace PowerPoint</vt:lpstr>
      <vt:lpstr>Co je cílem? </vt:lpstr>
      <vt:lpstr>Povinnosti specifikace  </vt:lpstr>
      <vt:lpstr>Zásadní body</vt:lpstr>
      <vt:lpstr>Zásadní body</vt:lpstr>
      <vt:lpstr>Zásadní body</vt:lpstr>
      <vt:lpstr>Prezentace aplikace PowerPoint</vt:lpstr>
      <vt:lpstr>Jak je možné využít nabízené podpory projektu?  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Van Hoye</dc:creator>
  <cp:lastModifiedBy>Zuzana Švédová</cp:lastModifiedBy>
  <cp:revision>319</cp:revision>
  <dcterms:created xsi:type="dcterms:W3CDTF">2017-08-30T06:58:43Z</dcterms:created>
  <dcterms:modified xsi:type="dcterms:W3CDTF">2022-12-09T10:15:53Z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0x010100E0F0B58B64E65E45BCF76068BCB5CACF</vt:lpwstr>
  </property>
</Properties>
</file>