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41" r:id="rId4"/>
  </p:sldMasterIdLst>
  <p:notesMasterIdLst>
    <p:notesMasterId r:id="rId17"/>
  </p:notesMasterIdLst>
  <p:handoutMasterIdLst>
    <p:handoutMasterId r:id="rId18"/>
  </p:handoutMasterIdLst>
  <p:sldIdLst>
    <p:sldId id="256" r:id="rId5"/>
    <p:sldId id="258" r:id="rId6"/>
    <p:sldId id="267" r:id="rId7"/>
    <p:sldId id="259" r:id="rId8"/>
    <p:sldId id="260" r:id="rId9"/>
    <p:sldId id="261" r:id="rId10"/>
    <p:sldId id="262" r:id="rId11"/>
    <p:sldId id="263" r:id="rId12"/>
    <p:sldId id="264" r:id="rId13"/>
    <p:sldId id="265" r:id="rId14"/>
    <p:sldId id="266" r:id="rId15"/>
    <p:sldId id="257" r:id="rId16"/>
  </p:sldIdLst>
  <p:sldSz cx="12192000" cy="6858000"/>
  <p:notesSz cx="6805613" cy="9944100"/>
  <p:custDataLst>
    <p:tags r:id="rId19"/>
  </p:custDataLst>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raková Eva Mgr." initials="SEM" lastIdx="0" clrIdx="0">
    <p:extLst>
      <p:ext uri="{19B8F6BF-5375-455C-9EA6-DF929625EA0E}">
        <p15:presenceInfo xmlns:p15="http://schemas.microsoft.com/office/powerpoint/2012/main" userId="S-1-5-21-2013546996-1368335440-1734353810-138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9FEC"/>
    <a:srgbClr val="E8F6FE"/>
    <a:srgbClr val="BBDFF7"/>
    <a:srgbClr val="CFE8F9"/>
    <a:srgbClr val="82C0EA"/>
    <a:srgbClr val="B5DBF5"/>
    <a:srgbClr val="B4D9F2"/>
    <a:srgbClr val="6DB7E9"/>
    <a:srgbClr val="89C6EF"/>
    <a:srgbClr val="BCE4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782" autoAdjust="0"/>
  </p:normalViewPr>
  <p:slideViewPr>
    <p:cSldViewPr>
      <p:cViewPr varScale="1">
        <p:scale>
          <a:sx n="112" d="100"/>
          <a:sy n="112" d="100"/>
        </p:scale>
        <p:origin x="552" y="96"/>
      </p:cViewPr>
      <p:guideLst>
        <p:guide orient="horz" pos="2160"/>
        <p:guide pos="3840"/>
      </p:guideLst>
    </p:cSldViewPr>
  </p:slideViewPr>
  <p:notesTextViewPr>
    <p:cViewPr>
      <p:scale>
        <a:sx n="1" d="1"/>
        <a:sy n="1" d="1"/>
      </p:scale>
      <p:origin x="0" y="0"/>
    </p:cViewPr>
  </p:notesTextViewPr>
  <p:notesViewPr>
    <p:cSldViewPr>
      <p:cViewPr varScale="1">
        <p:scale>
          <a:sx n="81" d="100"/>
          <a:sy n="81" d="100"/>
        </p:scale>
        <p:origin x="399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9099" cy="49855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4928" y="0"/>
            <a:ext cx="2949099" cy="498555"/>
          </a:xfrm>
          <a:prstGeom prst="rect">
            <a:avLst/>
          </a:prstGeom>
        </p:spPr>
        <p:txBody>
          <a:bodyPr vert="horz" lIns="91440" tIns="45720" rIns="91440" bIns="45720" rtlCol="0"/>
          <a:lstStyle>
            <a:lvl1pPr algn="r">
              <a:defRPr sz="1200"/>
            </a:lvl1pPr>
          </a:lstStyle>
          <a:p>
            <a:fld id="{420B1FC8-2E21-468C-9C49-00041966FEB1}" type="datetimeFigureOut">
              <a:rPr lang="cs-CZ" smtClean="0"/>
              <a:pPr/>
              <a:t>09.12.2022</a:t>
            </a:fld>
            <a:endParaRPr lang="cs-CZ"/>
          </a:p>
        </p:txBody>
      </p:sp>
      <p:sp>
        <p:nvSpPr>
          <p:cNvPr id="4" name="Zástupný symbol pro zápatí 3"/>
          <p:cNvSpPr>
            <a:spLocks noGrp="1"/>
          </p:cNvSpPr>
          <p:nvPr>
            <p:ph type="ftr" sz="quarter" idx="2"/>
          </p:nvPr>
        </p:nvSpPr>
        <p:spPr>
          <a:xfrm>
            <a:off x="1" y="9445546"/>
            <a:ext cx="2949099" cy="4985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4928" y="9445546"/>
            <a:ext cx="2949099" cy="498555"/>
          </a:xfrm>
          <a:prstGeom prst="rect">
            <a:avLst/>
          </a:prstGeom>
        </p:spPr>
        <p:txBody>
          <a:bodyPr vert="horz" lIns="91440" tIns="45720" rIns="91440" bIns="45720" rtlCol="0" anchor="b"/>
          <a:lstStyle>
            <a:lvl1pPr algn="r">
              <a:defRPr sz="1200"/>
            </a:lvl1pPr>
          </a:lstStyle>
          <a:p>
            <a:fld id="{B14F2A34-A2CA-407F-937E-3B71E3FF4FB2}" type="slidenum">
              <a:rPr lang="cs-CZ" smtClean="0"/>
              <a:pPr/>
              <a:t>‹#›</a:t>
            </a:fld>
            <a:endParaRPr lang="cs-CZ"/>
          </a:p>
        </p:txBody>
      </p:sp>
    </p:spTree>
    <p:extLst>
      <p:ext uri="{BB962C8B-B14F-4D97-AF65-F5344CB8AC3E}">
        <p14:creationId xmlns:p14="http://schemas.microsoft.com/office/powerpoint/2010/main" val="39525894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2949099" cy="49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595" tIns="45798" rIns="91595" bIns="45798" numCol="1" anchor="t" anchorCtr="0" compatLnSpc="1">
            <a:prstTxWarp prst="textNoShape">
              <a:avLst/>
            </a:prstTxWarp>
          </a:bodyPr>
          <a:lstStyle>
            <a:lvl1pPr defTabSz="915988" eaLnBrk="1" hangingPunct="1">
              <a:defRPr sz="1200"/>
            </a:lvl1pPr>
          </a:lstStyle>
          <a:p>
            <a:pPr>
              <a:defRPr/>
            </a:pPr>
            <a:endParaRPr lang="cs-CZ" altLang="cs-CZ"/>
          </a:p>
        </p:txBody>
      </p:sp>
      <p:sp>
        <p:nvSpPr>
          <p:cNvPr id="5123" name="Rectangle 3"/>
          <p:cNvSpPr>
            <a:spLocks noGrp="1" noChangeArrowheads="1"/>
          </p:cNvSpPr>
          <p:nvPr>
            <p:ph type="dt" idx="1"/>
          </p:nvPr>
        </p:nvSpPr>
        <p:spPr bwMode="auto">
          <a:xfrm>
            <a:off x="3854928" y="0"/>
            <a:ext cx="2949099" cy="49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595" tIns="45798" rIns="91595" bIns="45798" numCol="1" anchor="t" anchorCtr="0" compatLnSpc="1">
            <a:prstTxWarp prst="textNoShape">
              <a:avLst/>
            </a:prstTxWarp>
          </a:bodyPr>
          <a:lstStyle>
            <a:lvl1pPr algn="r" defTabSz="915988" eaLnBrk="1" hangingPunct="1">
              <a:defRPr sz="1200"/>
            </a:lvl1pPr>
          </a:lstStyle>
          <a:p>
            <a:pPr>
              <a:defRPr/>
            </a:pPr>
            <a:endParaRPr lang="cs-CZ" altLang="cs-CZ"/>
          </a:p>
        </p:txBody>
      </p:sp>
      <p:sp>
        <p:nvSpPr>
          <p:cNvPr id="3076" name="Rectangle 4"/>
          <p:cNvSpPr>
            <a:spLocks noGrp="1" noRot="1" noChangeAspect="1" noChangeArrowheads="1" noTextEdit="1"/>
          </p:cNvSpPr>
          <p:nvPr>
            <p:ph type="sldImg" idx="2"/>
          </p:nvPr>
        </p:nvSpPr>
        <p:spPr bwMode="auto">
          <a:xfrm>
            <a:off x="88900" y="746125"/>
            <a:ext cx="6627813"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0562" y="4723567"/>
            <a:ext cx="5444490" cy="4474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595" tIns="45798" rIns="91595" bIns="45798"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5126" name="Rectangle 6"/>
          <p:cNvSpPr>
            <a:spLocks noGrp="1" noChangeArrowheads="1"/>
          </p:cNvSpPr>
          <p:nvPr>
            <p:ph type="ftr" sz="quarter" idx="4"/>
          </p:nvPr>
        </p:nvSpPr>
        <p:spPr bwMode="auto">
          <a:xfrm>
            <a:off x="1" y="9443957"/>
            <a:ext cx="2949099" cy="49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595" tIns="45798" rIns="91595" bIns="45798" numCol="1" anchor="b" anchorCtr="0" compatLnSpc="1">
            <a:prstTxWarp prst="textNoShape">
              <a:avLst/>
            </a:prstTxWarp>
          </a:bodyPr>
          <a:lstStyle>
            <a:lvl1pPr defTabSz="915988" eaLnBrk="1" hangingPunct="1">
              <a:defRPr sz="1200"/>
            </a:lvl1pPr>
          </a:lstStyle>
          <a:p>
            <a:pPr>
              <a:defRPr/>
            </a:pPr>
            <a:endParaRPr lang="cs-CZ" altLang="cs-CZ"/>
          </a:p>
        </p:txBody>
      </p:sp>
      <p:sp>
        <p:nvSpPr>
          <p:cNvPr id="5127" name="Rectangle 7"/>
          <p:cNvSpPr>
            <a:spLocks noGrp="1" noChangeArrowheads="1"/>
          </p:cNvSpPr>
          <p:nvPr>
            <p:ph type="sldNum" sz="quarter" idx="5"/>
          </p:nvPr>
        </p:nvSpPr>
        <p:spPr bwMode="auto">
          <a:xfrm>
            <a:off x="3854928" y="9443957"/>
            <a:ext cx="2949099" cy="49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595" tIns="45798" rIns="91595" bIns="45798" numCol="1" anchor="b" anchorCtr="0" compatLnSpc="1">
            <a:prstTxWarp prst="textNoShape">
              <a:avLst/>
            </a:prstTxWarp>
          </a:bodyPr>
          <a:lstStyle>
            <a:lvl1pPr algn="r" defTabSz="915988" eaLnBrk="1" hangingPunct="1">
              <a:defRPr sz="1200"/>
            </a:lvl1pPr>
          </a:lstStyle>
          <a:p>
            <a:pPr>
              <a:defRPr/>
            </a:pPr>
            <a:fld id="{AE2783FE-3897-48BF-A59E-4A1756765F17}" type="slidenum">
              <a:rPr lang="cs-CZ" altLang="cs-CZ"/>
              <a:pPr>
                <a:defRPr/>
              </a:pPr>
              <a:t>‹#›</a:t>
            </a:fld>
            <a:endParaRPr lang="cs-CZ" altLang="cs-CZ"/>
          </a:p>
        </p:txBody>
      </p:sp>
    </p:spTree>
    <p:extLst>
      <p:ext uri="{BB962C8B-B14F-4D97-AF65-F5344CB8AC3E}">
        <p14:creationId xmlns:p14="http://schemas.microsoft.com/office/powerpoint/2010/main" val="11282481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7" name="Picture 7" descr="odbor_uvod_light_01"/>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2613" b="14674"/>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4559301" y="404813"/>
            <a:ext cx="6913033" cy="792162"/>
          </a:xfrm>
          <a:prstGeom prst="rect">
            <a:avLst/>
          </a:prstGeom>
        </p:spPr>
        <p:txBody>
          <a:bodyPr/>
          <a:lstStyle>
            <a:lvl1pPr algn="l">
              <a:defRPr sz="3600">
                <a:solidFill>
                  <a:schemeClr val="tx1"/>
                </a:solidFill>
              </a:defRPr>
            </a:lvl1pPr>
          </a:lstStyle>
          <a:p>
            <a:r>
              <a:rPr lang="cs-CZ"/>
              <a:t>Kliknutím lze upravit styl.</a:t>
            </a:r>
            <a:endParaRPr lang="cs-CZ" dirty="0"/>
          </a:p>
        </p:txBody>
      </p:sp>
      <p:sp>
        <p:nvSpPr>
          <p:cNvPr id="3075" name="Rectangle 3"/>
          <p:cNvSpPr>
            <a:spLocks noGrp="1" noChangeArrowheads="1"/>
          </p:cNvSpPr>
          <p:nvPr>
            <p:ph type="subTitle" idx="1"/>
          </p:nvPr>
        </p:nvSpPr>
        <p:spPr>
          <a:xfrm>
            <a:off x="4559301" y="5229200"/>
            <a:ext cx="7008284" cy="1368152"/>
          </a:xfrm>
          <a:prstGeom prst="rect">
            <a:avLst/>
          </a:prstGeom>
        </p:spPr>
        <p:txBody>
          <a:bodyPr/>
          <a:lstStyle>
            <a:lvl1pPr marL="0" indent="0">
              <a:buFont typeface="Wingdings" pitchFamily="2" charset="2"/>
              <a:buNone/>
              <a:defRPr sz="2400"/>
            </a:lvl1pPr>
          </a:lstStyle>
          <a:p>
            <a:r>
              <a:rPr lang="cs-CZ"/>
              <a:t>Kliknutím můžete upravit styl předlohy.</a:t>
            </a:r>
            <a:endParaRPr lang="cs-CZ" dirty="0"/>
          </a:p>
        </p:txBody>
      </p:sp>
      <p:pic>
        <p:nvPicPr>
          <p:cNvPr id="6" name="Obrázek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9416" y="417741"/>
            <a:ext cx="3000219" cy="748096"/>
          </a:xfrm>
          <a:prstGeom prst="rect">
            <a:avLst/>
          </a:prstGeom>
        </p:spPr>
      </p:pic>
    </p:spTree>
    <p:extLst>
      <p:ext uri="{BB962C8B-B14F-4D97-AF65-F5344CB8AC3E}">
        <p14:creationId xmlns:p14="http://schemas.microsoft.com/office/powerpoint/2010/main" val="1617358789"/>
      </p:ext>
    </p:extLst>
  </p:cSld>
  <p:clrMapOvr>
    <a:masterClrMapping/>
  </p:clrMapOvr>
  <p:transition spd="med">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914400" y="1268760"/>
            <a:ext cx="10363200" cy="5256584"/>
          </a:xfrm>
        </p:spPr>
        <p:txBody>
          <a:bodyPr/>
          <a:lstStyle>
            <a:lvl1pPr marL="342900" indent="-720000">
              <a:lnSpc>
                <a:spcPct val="125000"/>
              </a:lnSpc>
              <a:buFontTx/>
              <a:buBlip>
                <a:blip r:embed="rId2"/>
              </a:buBlip>
              <a:defRPr sz="4000"/>
            </a:lvl1pPr>
            <a:lvl2pPr marL="742950" indent="360000">
              <a:lnSpc>
                <a:spcPct val="125000"/>
              </a:lnSpc>
              <a:buFont typeface="Arial" panose="020B0604020202020204" pitchFamily="34" charset="0"/>
              <a:buChar char="•"/>
              <a:defRPr sz="3200"/>
            </a:lvl2pPr>
            <a:lvl3pPr marL="1143000" indent="360000">
              <a:lnSpc>
                <a:spcPct val="125000"/>
              </a:lnSpc>
              <a:buFont typeface="Wingdings" panose="05000000000000000000" pitchFamily="2" charset="2"/>
              <a:buChar char="ü"/>
              <a:defRPr sz="2800"/>
            </a:lvl3pPr>
            <a:lvl4pPr marL="1943100" indent="-342900">
              <a:lnSpc>
                <a:spcPct val="125000"/>
              </a:lnSpc>
              <a:defRPr lang="cs-CZ" altLang="cs-CZ" sz="2400" kern="1200" dirty="0" smtClean="0">
                <a:solidFill>
                  <a:schemeClr val="tx1"/>
                </a:solidFill>
                <a:latin typeface="+mn-lt"/>
                <a:ea typeface="+mn-ea"/>
                <a:cs typeface="+mn-cs"/>
              </a:defRPr>
            </a:lvl4pPr>
            <a:lvl5pPr marL="2400300" indent="-342900">
              <a:lnSpc>
                <a:spcPct val="125000"/>
              </a:lnSpc>
              <a:defRPr lang="cs-CZ" altLang="cs-CZ" sz="2000" kern="1200" dirty="0">
                <a:solidFill>
                  <a:schemeClr val="tx1"/>
                </a:solidFill>
                <a:latin typeface="+mn-lt"/>
                <a:ea typeface="+mn-ea"/>
                <a:cs typeface="+mn-cs"/>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151353774"/>
      </p:ext>
    </p:extLst>
  </p:cSld>
  <p:clrMapOvr>
    <a:masterClrMapping/>
  </p:clrMapOvr>
  <p:transition spd="med">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1" y="1709739"/>
            <a:ext cx="10515600" cy="2852737"/>
          </a:xfrm>
        </p:spPr>
        <p:txBody>
          <a:bodyPr anchor="b"/>
          <a:lstStyle>
            <a:lvl1pPr>
              <a:defRPr sz="6000">
                <a:solidFill>
                  <a:schemeClr val="tx1"/>
                </a:solidFill>
              </a:defRPr>
            </a:lvl1pPr>
          </a:lstStyle>
          <a:p>
            <a:r>
              <a:rPr lang="cs-CZ"/>
              <a:t>Kliknutím lze upravit styl.</a:t>
            </a:r>
            <a:endParaRPr lang="cs-CZ" dirty="0"/>
          </a:p>
        </p:txBody>
      </p:sp>
      <p:sp>
        <p:nvSpPr>
          <p:cNvPr id="3" name="Zástupný symbol pro text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Po kliknutí můžete upravovat styly textu v předloze.</a:t>
            </a:r>
          </a:p>
        </p:txBody>
      </p:sp>
    </p:spTree>
    <p:extLst>
      <p:ext uri="{BB962C8B-B14F-4D97-AF65-F5344CB8AC3E}">
        <p14:creationId xmlns:p14="http://schemas.microsoft.com/office/powerpoint/2010/main" val="655300037"/>
      </p:ext>
    </p:extLst>
  </p:cSld>
  <p:clrMapOvr>
    <a:masterClrMapping/>
  </p:clrMapOvr>
  <p:transition spd="med">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914400" y="1628800"/>
            <a:ext cx="5080000" cy="44672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3"/>
          <p:cNvSpPr>
            <a:spLocks noGrp="1"/>
          </p:cNvSpPr>
          <p:nvPr>
            <p:ph sz="half" idx="2"/>
          </p:nvPr>
        </p:nvSpPr>
        <p:spPr>
          <a:xfrm>
            <a:off x="6197600" y="1628800"/>
            <a:ext cx="5080000" cy="44672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50502652"/>
      </p:ext>
    </p:extLst>
  </p:cSld>
  <p:clrMapOvr>
    <a:masterClrMapping/>
  </p:clrMapOvr>
  <p:transition spd="med">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15413" y="-171400"/>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symbol pro obsah 3"/>
          <p:cNvSpPr>
            <a:spLocks noGrp="1"/>
          </p:cNvSpPr>
          <p:nvPr>
            <p:ph sz="half" idx="2"/>
          </p:nvPr>
        </p:nvSpPr>
        <p:spPr>
          <a:xfrm>
            <a:off x="840318" y="2505075"/>
            <a:ext cx="5158316"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symbol pro obsah 5"/>
          <p:cNvSpPr>
            <a:spLocks noGrp="1"/>
          </p:cNvSpPr>
          <p:nvPr>
            <p:ph sz="quarter" idx="4"/>
          </p:nvPr>
        </p:nvSpPr>
        <p:spPr>
          <a:xfrm>
            <a:off x="6172200" y="2505075"/>
            <a:ext cx="518371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072019109"/>
      </p:ext>
    </p:extLst>
  </p:cSld>
  <p:clrMapOvr>
    <a:masterClrMapping/>
  </p:clrMapOvr>
  <p:transition spd="med">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3817014954"/>
      </p:ext>
    </p:extLst>
  </p:cSld>
  <p:clrMapOvr>
    <a:masterClrMapping/>
  </p:clrMapOvr>
  <p:transition spd="med">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40318" y="1340768"/>
            <a:ext cx="3932767" cy="978389"/>
          </a:xfrm>
        </p:spPr>
        <p:txBody>
          <a:bodyPr anchor="b"/>
          <a:lstStyle>
            <a:lvl1pPr>
              <a:defRPr sz="3200">
                <a:solidFill>
                  <a:schemeClr val="tx1"/>
                </a:solidFill>
              </a:defRPr>
            </a:lvl1pPr>
          </a:lstStyle>
          <a:p>
            <a:r>
              <a:rPr lang="cs-CZ"/>
              <a:t>Kliknutím lze upravit styl.</a:t>
            </a:r>
            <a:endParaRPr lang="cs-CZ" dirty="0"/>
          </a:p>
        </p:txBody>
      </p:sp>
      <p:sp>
        <p:nvSpPr>
          <p:cNvPr id="3" name="Zástupný symbol pro obsah 2"/>
          <p:cNvSpPr>
            <a:spLocks noGrp="1"/>
          </p:cNvSpPr>
          <p:nvPr>
            <p:ph idx="1"/>
          </p:nvPr>
        </p:nvSpPr>
        <p:spPr>
          <a:xfrm>
            <a:off x="5183717" y="1340768"/>
            <a:ext cx="6172200" cy="50030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46439" y="2345344"/>
            <a:ext cx="3932767" cy="399849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8" name="Nadpis 1"/>
          <p:cNvSpPr txBox="1">
            <a:spLocks/>
          </p:cNvSpPr>
          <p:nvPr userDrawn="1"/>
        </p:nvSpPr>
        <p:spPr bwMode="auto">
          <a:xfrm>
            <a:off x="431371" y="44624"/>
            <a:ext cx="11425269" cy="94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b="1" kern="1200">
                <a:solidFill>
                  <a:schemeClr val="bg1"/>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anose="02020603050405020304" pitchFamily="18" charset="0"/>
              </a:defRPr>
            </a:lvl2pPr>
            <a:lvl3pPr algn="ctr" rtl="0" eaLnBrk="1" fontAlgn="base" hangingPunct="1">
              <a:spcBef>
                <a:spcPct val="0"/>
              </a:spcBef>
              <a:spcAft>
                <a:spcPct val="0"/>
              </a:spcAft>
              <a:defRPr sz="4400">
                <a:solidFill>
                  <a:schemeClr val="tx2"/>
                </a:solidFill>
                <a:latin typeface="Times New Roman" panose="02020603050405020304" pitchFamily="18" charset="0"/>
              </a:defRPr>
            </a:lvl3pPr>
            <a:lvl4pPr algn="ctr" rtl="0" eaLnBrk="1" fontAlgn="base" hangingPunct="1">
              <a:spcBef>
                <a:spcPct val="0"/>
              </a:spcBef>
              <a:spcAft>
                <a:spcPct val="0"/>
              </a:spcAft>
              <a:defRPr sz="4400">
                <a:solidFill>
                  <a:schemeClr val="tx2"/>
                </a:solidFill>
                <a:latin typeface="Times New Roman" panose="02020603050405020304" pitchFamily="18" charset="0"/>
              </a:defRPr>
            </a:lvl4pPr>
            <a:lvl5pPr algn="ctr" rtl="0" eaLnBrk="1" fontAlgn="base" hangingPunct="1">
              <a:spcBef>
                <a:spcPct val="0"/>
              </a:spcBef>
              <a:spcAft>
                <a:spcPct val="0"/>
              </a:spcAft>
              <a:defRPr sz="4400">
                <a:solidFill>
                  <a:schemeClr val="tx2"/>
                </a:solidFill>
                <a:latin typeface="Times New Roman" panose="02020603050405020304" pitchFamily="18" charset="0"/>
              </a:defRPr>
            </a:lvl5pPr>
            <a:lvl6pPr marL="457200" algn="ctr" rtl="0" eaLnBrk="1" fontAlgn="base" hangingPunct="1">
              <a:spcBef>
                <a:spcPct val="0"/>
              </a:spcBef>
              <a:spcAft>
                <a:spcPct val="0"/>
              </a:spcAft>
              <a:defRPr sz="4400">
                <a:solidFill>
                  <a:schemeClr val="tx2"/>
                </a:solidFill>
                <a:latin typeface="Times New Roman" panose="02020603050405020304" pitchFamily="18" charset="0"/>
              </a:defRPr>
            </a:lvl6pPr>
            <a:lvl7pPr marL="914400" algn="ctr" rtl="0" eaLnBrk="1" fontAlgn="base" hangingPunct="1">
              <a:spcBef>
                <a:spcPct val="0"/>
              </a:spcBef>
              <a:spcAft>
                <a:spcPct val="0"/>
              </a:spcAft>
              <a:defRPr sz="4400">
                <a:solidFill>
                  <a:schemeClr val="tx2"/>
                </a:solidFill>
                <a:latin typeface="Times New Roman" panose="02020603050405020304" pitchFamily="18" charset="0"/>
              </a:defRPr>
            </a:lvl7pPr>
            <a:lvl8pPr marL="1371600" algn="ctr" rtl="0" eaLnBrk="1" fontAlgn="base" hangingPunct="1">
              <a:spcBef>
                <a:spcPct val="0"/>
              </a:spcBef>
              <a:spcAft>
                <a:spcPct val="0"/>
              </a:spcAft>
              <a:defRPr sz="4400">
                <a:solidFill>
                  <a:schemeClr val="tx2"/>
                </a:solidFill>
                <a:latin typeface="Times New Roman" panose="02020603050405020304" pitchFamily="18" charset="0"/>
              </a:defRPr>
            </a:lvl8pPr>
            <a:lvl9pPr marL="1828800" algn="ctr" rtl="0" eaLnBrk="1" fontAlgn="base" hangingPunct="1">
              <a:spcBef>
                <a:spcPct val="0"/>
              </a:spcBef>
              <a:spcAft>
                <a:spcPct val="0"/>
              </a:spcAft>
              <a:defRPr sz="4400">
                <a:solidFill>
                  <a:schemeClr val="tx2"/>
                </a:solidFill>
                <a:latin typeface="Times New Roman" panose="02020603050405020304" pitchFamily="18" charset="0"/>
              </a:defRPr>
            </a:lvl9pPr>
          </a:lstStyle>
          <a:p>
            <a:r>
              <a:rPr lang="cs-CZ" sz="4400"/>
              <a:t>Kliknutím lze upravit styl.</a:t>
            </a:r>
          </a:p>
        </p:txBody>
      </p:sp>
    </p:spTree>
    <p:extLst>
      <p:ext uri="{BB962C8B-B14F-4D97-AF65-F5344CB8AC3E}">
        <p14:creationId xmlns:p14="http://schemas.microsoft.com/office/powerpoint/2010/main" val="2297623690"/>
      </p:ext>
    </p:extLst>
  </p:cSld>
  <p:clrMapOvr>
    <a:masterClrMapping/>
  </p:clrMapOvr>
  <p:transition spd="med">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40318" y="1368426"/>
            <a:ext cx="3932767" cy="932656"/>
          </a:xfrm>
        </p:spPr>
        <p:txBody>
          <a:bodyPr anchor="b"/>
          <a:lstStyle>
            <a:lvl1pPr>
              <a:defRPr sz="3200">
                <a:solidFill>
                  <a:schemeClr val="tx1"/>
                </a:solidFill>
              </a:defRPr>
            </a:lvl1pPr>
          </a:lstStyle>
          <a:p>
            <a:r>
              <a:rPr lang="cs-CZ"/>
              <a:t>Kliknutím lze upravit styl.</a:t>
            </a:r>
            <a:endParaRPr lang="cs-CZ" dirty="0"/>
          </a:p>
        </p:txBody>
      </p:sp>
      <p:sp>
        <p:nvSpPr>
          <p:cNvPr id="3" name="Zástupný symbol pro obrázek 2"/>
          <p:cNvSpPr>
            <a:spLocks noGrp="1"/>
          </p:cNvSpPr>
          <p:nvPr>
            <p:ph type="pic" idx="1"/>
          </p:nvPr>
        </p:nvSpPr>
        <p:spPr>
          <a:xfrm>
            <a:off x="5183717" y="1368426"/>
            <a:ext cx="6172200" cy="508491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endParaRPr lang="cs-CZ" noProof="0" dirty="0"/>
          </a:p>
        </p:txBody>
      </p:sp>
      <p:sp>
        <p:nvSpPr>
          <p:cNvPr id="4" name="Zástupný symbol pro text 3"/>
          <p:cNvSpPr>
            <a:spLocks noGrp="1"/>
          </p:cNvSpPr>
          <p:nvPr>
            <p:ph type="body" sz="half" idx="2"/>
          </p:nvPr>
        </p:nvSpPr>
        <p:spPr>
          <a:xfrm>
            <a:off x="840318" y="2301082"/>
            <a:ext cx="3932767" cy="415225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8" name="Nadpis 1"/>
          <p:cNvSpPr txBox="1">
            <a:spLocks/>
          </p:cNvSpPr>
          <p:nvPr userDrawn="1"/>
        </p:nvSpPr>
        <p:spPr bwMode="auto">
          <a:xfrm>
            <a:off x="431371" y="44624"/>
            <a:ext cx="11425269" cy="94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b="1" kern="1200">
                <a:solidFill>
                  <a:schemeClr val="bg1"/>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anose="02020603050405020304" pitchFamily="18" charset="0"/>
              </a:defRPr>
            </a:lvl2pPr>
            <a:lvl3pPr algn="ctr" rtl="0" eaLnBrk="1" fontAlgn="base" hangingPunct="1">
              <a:spcBef>
                <a:spcPct val="0"/>
              </a:spcBef>
              <a:spcAft>
                <a:spcPct val="0"/>
              </a:spcAft>
              <a:defRPr sz="4400">
                <a:solidFill>
                  <a:schemeClr val="tx2"/>
                </a:solidFill>
                <a:latin typeface="Times New Roman" panose="02020603050405020304" pitchFamily="18" charset="0"/>
              </a:defRPr>
            </a:lvl3pPr>
            <a:lvl4pPr algn="ctr" rtl="0" eaLnBrk="1" fontAlgn="base" hangingPunct="1">
              <a:spcBef>
                <a:spcPct val="0"/>
              </a:spcBef>
              <a:spcAft>
                <a:spcPct val="0"/>
              </a:spcAft>
              <a:defRPr sz="4400">
                <a:solidFill>
                  <a:schemeClr val="tx2"/>
                </a:solidFill>
                <a:latin typeface="Times New Roman" panose="02020603050405020304" pitchFamily="18" charset="0"/>
              </a:defRPr>
            </a:lvl4pPr>
            <a:lvl5pPr algn="ctr" rtl="0" eaLnBrk="1" fontAlgn="base" hangingPunct="1">
              <a:spcBef>
                <a:spcPct val="0"/>
              </a:spcBef>
              <a:spcAft>
                <a:spcPct val="0"/>
              </a:spcAft>
              <a:defRPr sz="4400">
                <a:solidFill>
                  <a:schemeClr val="tx2"/>
                </a:solidFill>
                <a:latin typeface="Times New Roman" panose="02020603050405020304" pitchFamily="18" charset="0"/>
              </a:defRPr>
            </a:lvl5pPr>
            <a:lvl6pPr marL="457200" algn="ctr" rtl="0" eaLnBrk="1" fontAlgn="base" hangingPunct="1">
              <a:spcBef>
                <a:spcPct val="0"/>
              </a:spcBef>
              <a:spcAft>
                <a:spcPct val="0"/>
              </a:spcAft>
              <a:defRPr sz="4400">
                <a:solidFill>
                  <a:schemeClr val="tx2"/>
                </a:solidFill>
                <a:latin typeface="Times New Roman" panose="02020603050405020304" pitchFamily="18" charset="0"/>
              </a:defRPr>
            </a:lvl6pPr>
            <a:lvl7pPr marL="914400" algn="ctr" rtl="0" eaLnBrk="1" fontAlgn="base" hangingPunct="1">
              <a:spcBef>
                <a:spcPct val="0"/>
              </a:spcBef>
              <a:spcAft>
                <a:spcPct val="0"/>
              </a:spcAft>
              <a:defRPr sz="4400">
                <a:solidFill>
                  <a:schemeClr val="tx2"/>
                </a:solidFill>
                <a:latin typeface="Times New Roman" panose="02020603050405020304" pitchFamily="18" charset="0"/>
              </a:defRPr>
            </a:lvl7pPr>
            <a:lvl8pPr marL="1371600" algn="ctr" rtl="0" eaLnBrk="1" fontAlgn="base" hangingPunct="1">
              <a:spcBef>
                <a:spcPct val="0"/>
              </a:spcBef>
              <a:spcAft>
                <a:spcPct val="0"/>
              </a:spcAft>
              <a:defRPr sz="4400">
                <a:solidFill>
                  <a:schemeClr val="tx2"/>
                </a:solidFill>
                <a:latin typeface="Times New Roman" panose="02020603050405020304" pitchFamily="18" charset="0"/>
              </a:defRPr>
            </a:lvl8pPr>
            <a:lvl9pPr marL="1828800" algn="ctr" rtl="0" eaLnBrk="1" fontAlgn="base" hangingPunct="1">
              <a:spcBef>
                <a:spcPct val="0"/>
              </a:spcBef>
              <a:spcAft>
                <a:spcPct val="0"/>
              </a:spcAft>
              <a:defRPr sz="4400">
                <a:solidFill>
                  <a:schemeClr val="tx2"/>
                </a:solidFill>
                <a:latin typeface="Times New Roman" panose="02020603050405020304" pitchFamily="18" charset="0"/>
              </a:defRPr>
            </a:lvl9pPr>
          </a:lstStyle>
          <a:p>
            <a:r>
              <a:rPr lang="cs-CZ" sz="4400"/>
              <a:t>Kliknutím lze upravit styl.</a:t>
            </a:r>
          </a:p>
        </p:txBody>
      </p:sp>
    </p:spTree>
    <p:extLst>
      <p:ext uri="{BB962C8B-B14F-4D97-AF65-F5344CB8AC3E}">
        <p14:creationId xmlns:p14="http://schemas.microsoft.com/office/powerpoint/2010/main" val="3057261765"/>
      </p:ext>
    </p:extLst>
  </p:cSld>
  <p:clrMapOvr>
    <a:masterClrMapping/>
  </p:clrMapOvr>
  <p:transition spd="med">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0"/>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31371" y="44624"/>
            <a:ext cx="11425269" cy="94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dirty="0"/>
              <a:t>Kliknutím lze upravit styl.</a:t>
            </a:r>
          </a:p>
        </p:txBody>
      </p:sp>
      <p:sp>
        <p:nvSpPr>
          <p:cNvPr id="2051" name="Rectangle 3"/>
          <p:cNvSpPr>
            <a:spLocks noGrp="1" noChangeArrowheads="1"/>
          </p:cNvSpPr>
          <p:nvPr>
            <p:ph type="body" idx="1"/>
          </p:nvPr>
        </p:nvSpPr>
        <p:spPr bwMode="auto">
          <a:xfrm>
            <a:off x="914400" y="1268760"/>
            <a:ext cx="10363200" cy="4827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lvl="0" indent="-720000" algn="l" rtl="0" eaLnBrk="1" fontAlgn="base" hangingPunct="1">
              <a:lnSpc>
                <a:spcPct val="125000"/>
              </a:lnSpc>
              <a:spcBef>
                <a:spcPct val="20000"/>
              </a:spcBef>
              <a:spcAft>
                <a:spcPct val="0"/>
              </a:spcAft>
              <a:buFontTx/>
              <a:buBlip>
                <a:blip r:embed="rId11"/>
              </a:buBlip>
            </a:pPr>
            <a:r>
              <a:rPr lang="cs-CZ" altLang="cs-CZ" dirty="0"/>
              <a:t>Upravte styly předlohy textu.</a:t>
            </a:r>
          </a:p>
          <a:p>
            <a:pPr marL="742950" lvl="1" indent="360000" algn="l" rtl="0" eaLnBrk="1" fontAlgn="base" hangingPunct="1">
              <a:lnSpc>
                <a:spcPct val="125000"/>
              </a:lnSpc>
              <a:spcBef>
                <a:spcPct val="20000"/>
              </a:spcBef>
              <a:spcAft>
                <a:spcPct val="0"/>
              </a:spcAft>
              <a:buFont typeface="Arial" panose="020B0604020202020204" pitchFamily="34" charset="0"/>
              <a:buChar char="•"/>
            </a:pPr>
            <a:r>
              <a:rPr lang="cs-CZ" altLang="cs-CZ" dirty="0"/>
              <a:t>Druhá úroveň</a:t>
            </a:r>
          </a:p>
          <a:p>
            <a:pPr marL="1143000" lvl="2" indent="288000" algn="l" rtl="0" eaLnBrk="1" fontAlgn="base" hangingPunct="1">
              <a:lnSpc>
                <a:spcPct val="125000"/>
              </a:lnSpc>
              <a:spcBef>
                <a:spcPct val="20000"/>
              </a:spcBef>
              <a:spcAft>
                <a:spcPct val="0"/>
              </a:spcAft>
              <a:buFont typeface="Wingdings" panose="05000000000000000000" pitchFamily="2" charset="2"/>
              <a:buChar char="ü"/>
            </a:pPr>
            <a:r>
              <a:rPr lang="cs-CZ" altLang="cs-CZ" dirty="0"/>
              <a:t>Třetí úroveň</a:t>
            </a:r>
          </a:p>
          <a:p>
            <a:pPr marL="1600200" lvl="3" indent="288000" algn="l" rtl="0" eaLnBrk="1" fontAlgn="base" hangingPunct="1">
              <a:lnSpc>
                <a:spcPct val="125000"/>
              </a:lnSpc>
              <a:spcBef>
                <a:spcPct val="20000"/>
              </a:spcBef>
              <a:spcAft>
                <a:spcPct val="0"/>
              </a:spcAft>
              <a:buFont typeface="Wingdings" panose="05000000000000000000" pitchFamily="2" charset="2"/>
              <a:buChar char="§"/>
            </a:pPr>
            <a:r>
              <a:rPr lang="cs-CZ" altLang="cs-CZ" dirty="0"/>
              <a:t>Čtvrtá úroveň</a:t>
            </a:r>
          </a:p>
          <a:p>
            <a:pPr marL="2057400" lvl="4" indent="288000" algn="l" rtl="0" eaLnBrk="1" fontAlgn="base" hangingPunct="1">
              <a:lnSpc>
                <a:spcPct val="125000"/>
              </a:lnSpc>
              <a:spcBef>
                <a:spcPct val="20000"/>
              </a:spcBef>
              <a:spcAft>
                <a:spcPct val="0"/>
              </a:spcAft>
              <a:buChar char="»"/>
            </a:pPr>
            <a:r>
              <a:rPr lang="cs-CZ" altLang="cs-CZ" dirty="0"/>
              <a:t>Pátá úroveň</a:t>
            </a:r>
          </a:p>
        </p:txBody>
      </p:sp>
    </p:spTree>
    <p:extLst>
      <p:ext uri="{BB962C8B-B14F-4D97-AF65-F5344CB8AC3E}">
        <p14:creationId xmlns:p14="http://schemas.microsoft.com/office/powerpoint/2010/main" val="467775806"/>
      </p:ext>
    </p:extLst>
  </p:cSld>
  <p:clrMap bg1="lt1" tx1="dk1" bg2="lt2" tx2="dk2" accent1="accent1" accent2="accent2" accent3="accent3" accent4="accent4" accent5="accent5" accent6="accent6" hlink="hlink" folHlink="folHlink"/>
  <p:sldLayoutIdLst>
    <p:sldLayoutId id="2147483926" r:id="rId1"/>
    <p:sldLayoutId id="2147483943" r:id="rId2"/>
    <p:sldLayoutId id="2147483944" r:id="rId3"/>
    <p:sldLayoutId id="2147483945" r:id="rId4"/>
    <p:sldLayoutId id="2147483946" r:id="rId5"/>
    <p:sldLayoutId id="2147483947" r:id="rId6"/>
    <p:sldLayoutId id="2147483949" r:id="rId7"/>
    <p:sldLayoutId id="2147483950" r:id="rId8"/>
  </p:sldLayoutIdLst>
  <p:transition spd="med">
    <p:pull dir="d"/>
  </p:transition>
  <p:hf sldNum="0" hdr="0" ftr="0" dt="0"/>
  <p:txStyles>
    <p:titleStyle>
      <a:lvl1pPr algn="ctr" rtl="0" eaLnBrk="1" fontAlgn="base" hangingPunct="1">
        <a:spcBef>
          <a:spcPct val="0"/>
        </a:spcBef>
        <a:spcAft>
          <a:spcPct val="0"/>
        </a:spcAft>
        <a:defRPr sz="4400" b="1" kern="1200">
          <a:solidFill>
            <a:schemeClr val="bg1"/>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anose="02020603050405020304" pitchFamily="18" charset="0"/>
        </a:defRPr>
      </a:lvl2pPr>
      <a:lvl3pPr algn="ctr" rtl="0" eaLnBrk="1" fontAlgn="base" hangingPunct="1">
        <a:spcBef>
          <a:spcPct val="0"/>
        </a:spcBef>
        <a:spcAft>
          <a:spcPct val="0"/>
        </a:spcAft>
        <a:defRPr sz="4400">
          <a:solidFill>
            <a:schemeClr val="tx2"/>
          </a:solidFill>
          <a:latin typeface="Times New Roman" panose="02020603050405020304" pitchFamily="18" charset="0"/>
        </a:defRPr>
      </a:lvl3pPr>
      <a:lvl4pPr algn="ctr" rtl="0" eaLnBrk="1" fontAlgn="base" hangingPunct="1">
        <a:spcBef>
          <a:spcPct val="0"/>
        </a:spcBef>
        <a:spcAft>
          <a:spcPct val="0"/>
        </a:spcAft>
        <a:defRPr sz="4400">
          <a:solidFill>
            <a:schemeClr val="tx2"/>
          </a:solidFill>
          <a:latin typeface="Times New Roman" panose="02020603050405020304" pitchFamily="18" charset="0"/>
        </a:defRPr>
      </a:lvl4pPr>
      <a:lvl5pPr algn="ctr" rtl="0" eaLnBrk="1" fontAlgn="base" hangingPunct="1">
        <a:spcBef>
          <a:spcPct val="0"/>
        </a:spcBef>
        <a:spcAft>
          <a:spcPct val="0"/>
        </a:spcAft>
        <a:defRPr sz="4400">
          <a:solidFill>
            <a:schemeClr val="tx2"/>
          </a:solidFill>
          <a:latin typeface="Times New Roman" panose="02020603050405020304" pitchFamily="18" charset="0"/>
        </a:defRPr>
      </a:lvl5pPr>
      <a:lvl6pPr marL="457200" algn="ctr" rtl="0" eaLnBrk="1" fontAlgn="base" hangingPunct="1">
        <a:spcBef>
          <a:spcPct val="0"/>
        </a:spcBef>
        <a:spcAft>
          <a:spcPct val="0"/>
        </a:spcAft>
        <a:defRPr sz="4400">
          <a:solidFill>
            <a:schemeClr val="tx2"/>
          </a:solidFill>
          <a:latin typeface="Times New Roman" panose="02020603050405020304" pitchFamily="18" charset="0"/>
        </a:defRPr>
      </a:lvl6pPr>
      <a:lvl7pPr marL="914400" algn="ctr" rtl="0" eaLnBrk="1" fontAlgn="base" hangingPunct="1">
        <a:spcBef>
          <a:spcPct val="0"/>
        </a:spcBef>
        <a:spcAft>
          <a:spcPct val="0"/>
        </a:spcAft>
        <a:defRPr sz="4400">
          <a:solidFill>
            <a:schemeClr val="tx2"/>
          </a:solidFill>
          <a:latin typeface="Times New Roman" panose="02020603050405020304" pitchFamily="18" charset="0"/>
        </a:defRPr>
      </a:lvl7pPr>
      <a:lvl8pPr marL="1371600" algn="ctr" rtl="0" eaLnBrk="1" fontAlgn="base" hangingPunct="1">
        <a:spcBef>
          <a:spcPct val="0"/>
        </a:spcBef>
        <a:spcAft>
          <a:spcPct val="0"/>
        </a:spcAft>
        <a:defRPr sz="4400">
          <a:solidFill>
            <a:schemeClr val="tx2"/>
          </a:solidFill>
          <a:latin typeface="Times New Roman" panose="02020603050405020304" pitchFamily="18" charset="0"/>
        </a:defRPr>
      </a:lvl8pPr>
      <a:lvl9pPr marL="1828800" algn="ctr" rtl="0" eaLnBrk="1" fontAlgn="base" hangingPunct="1">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lang="cs-CZ" altLang="cs-CZ" sz="3200" kern="1200" dirty="0" smtClean="0">
          <a:solidFill>
            <a:schemeClr val="tx1"/>
          </a:solidFill>
          <a:latin typeface="+mn-lt"/>
          <a:ea typeface="+mn-ea"/>
          <a:cs typeface="+mn-cs"/>
        </a:defRPr>
      </a:lvl1pPr>
      <a:lvl2pPr marL="1200150" indent="-457200" algn="l" rtl="0" eaLnBrk="1" fontAlgn="base" hangingPunct="1">
        <a:spcBef>
          <a:spcPct val="20000"/>
        </a:spcBef>
        <a:spcAft>
          <a:spcPct val="0"/>
        </a:spcAft>
        <a:buChar char="–"/>
        <a:defRPr lang="cs-CZ" altLang="cs-CZ" sz="2800" kern="1200" dirty="0" smtClean="0">
          <a:solidFill>
            <a:schemeClr val="tx1"/>
          </a:solidFill>
          <a:latin typeface="+mn-lt"/>
          <a:ea typeface="+mn-ea"/>
          <a:cs typeface="+mn-cs"/>
        </a:defRPr>
      </a:lvl2pPr>
      <a:lvl3pPr marL="1485900" indent="-342900" algn="l" rtl="0" eaLnBrk="1" fontAlgn="base" hangingPunct="1">
        <a:spcBef>
          <a:spcPct val="20000"/>
        </a:spcBef>
        <a:spcAft>
          <a:spcPct val="0"/>
        </a:spcAft>
        <a:buFont typeface="Courier New" panose="02070309020205020404" pitchFamily="49" charset="0"/>
        <a:buChar char="o"/>
        <a:defRPr lang="cs-CZ" altLang="cs-CZ" sz="2400" kern="1200" dirty="0" smtClean="0">
          <a:solidFill>
            <a:schemeClr val="tx1"/>
          </a:solidFill>
          <a:latin typeface="+mn-lt"/>
          <a:ea typeface="+mn-ea"/>
          <a:cs typeface="+mn-cs"/>
        </a:defRPr>
      </a:lvl3pPr>
      <a:lvl4pPr marL="1943100" indent="-342900" algn="l" rtl="0" eaLnBrk="1" fontAlgn="base" hangingPunct="1">
        <a:spcBef>
          <a:spcPct val="20000"/>
        </a:spcBef>
        <a:spcAft>
          <a:spcPct val="0"/>
        </a:spcAft>
        <a:buFont typeface="Wingdings" panose="05000000000000000000" pitchFamily="2" charset="2"/>
        <a:buChar char="§"/>
        <a:defRPr lang="cs-CZ" altLang="cs-CZ" sz="2000" kern="1200" dirty="0" smtClean="0">
          <a:solidFill>
            <a:schemeClr val="tx1"/>
          </a:solidFill>
          <a:latin typeface="+mn-lt"/>
          <a:ea typeface="+mn-ea"/>
          <a:cs typeface="+mn-cs"/>
        </a:defRPr>
      </a:lvl4pPr>
      <a:lvl5pPr marL="2400300" indent="-342900" algn="l" rtl="0" eaLnBrk="1" fontAlgn="base" hangingPunct="1">
        <a:spcBef>
          <a:spcPct val="20000"/>
        </a:spcBef>
        <a:spcAft>
          <a:spcPct val="0"/>
        </a:spcAft>
        <a:buChar char="»"/>
        <a:defRPr lang="cs-CZ" altLang="cs-CZ" sz="20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registr.dopravniinfo.cz/cs/index.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Nařízení Komise v přenesené pravomoci (EU) 2017/1926</a:t>
            </a:r>
          </a:p>
        </p:txBody>
      </p:sp>
      <p:sp>
        <p:nvSpPr>
          <p:cNvPr id="3" name="Podnadpis 2"/>
          <p:cNvSpPr>
            <a:spLocks noGrp="1"/>
          </p:cNvSpPr>
          <p:nvPr>
            <p:ph type="subTitle" idx="1"/>
          </p:nvPr>
        </p:nvSpPr>
        <p:spPr/>
        <p:txBody>
          <a:bodyPr/>
          <a:lstStyle/>
          <a:p>
            <a:r>
              <a:rPr lang="cs-CZ" dirty="0"/>
              <a:t>Ing. Zoltán Horváth</a:t>
            </a:r>
          </a:p>
          <a:p>
            <a:r>
              <a:rPr lang="cs-CZ" dirty="0"/>
              <a:t>oddělení inteligentních dopravních systémů</a:t>
            </a:r>
          </a:p>
          <a:p>
            <a:r>
              <a:rPr lang="cs-CZ" dirty="0"/>
              <a:t>Ministerstvo dopravy</a:t>
            </a:r>
          </a:p>
        </p:txBody>
      </p:sp>
    </p:spTree>
    <p:extLst>
      <p:ext uri="{BB962C8B-B14F-4D97-AF65-F5344CB8AC3E}">
        <p14:creationId xmlns:p14="http://schemas.microsoft.com/office/powerpoint/2010/main" val="2292426341"/>
      </p:ext>
    </p:extLst>
  </p:cSld>
  <p:clrMapOvr>
    <a:masterClrMapping/>
  </p:clrMapOvr>
  <p:transition spd="med">
    <p:pull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předmět revize</a:t>
            </a:r>
          </a:p>
        </p:txBody>
      </p:sp>
      <p:sp>
        <p:nvSpPr>
          <p:cNvPr id="3" name="Zástupný symbol pro obsah 2"/>
          <p:cNvSpPr>
            <a:spLocks noGrp="1"/>
          </p:cNvSpPr>
          <p:nvPr>
            <p:ph idx="1"/>
          </p:nvPr>
        </p:nvSpPr>
        <p:spPr/>
        <p:txBody>
          <a:bodyPr/>
          <a:lstStyle/>
          <a:p>
            <a:r>
              <a:rPr lang="cs-CZ" sz="2400" b="1" dirty="0"/>
              <a:t>dynamická data</a:t>
            </a:r>
          </a:p>
          <a:p>
            <a:r>
              <a:rPr lang="cs-CZ" sz="2400" dirty="0"/>
              <a:t>nově budou dynamická data povinností pro vybrané subjekty je sdílet</a:t>
            </a:r>
          </a:p>
          <a:p>
            <a:r>
              <a:rPr lang="cs-CZ" sz="2400" dirty="0"/>
              <a:t>teď se jedná o termínech, od kdy bude povinností sdílet dynamická data</a:t>
            </a:r>
          </a:p>
          <a:p>
            <a:r>
              <a:rPr lang="en-US" sz="1400" dirty="0"/>
              <a:t>Transport authorities, transport operators, infrastructure managers or transport on demand service providers shall provide the dynamic travel and traffic data through via the national access point in the required formats in line with the following timetable:</a:t>
            </a:r>
          </a:p>
          <a:p>
            <a:r>
              <a:rPr lang="en-US" sz="1400" dirty="0"/>
              <a:t>(a)</a:t>
            </a:r>
            <a:r>
              <a:rPr lang="cs-CZ" sz="1400" dirty="0"/>
              <a:t> </a:t>
            </a:r>
            <a:r>
              <a:rPr lang="en-US" sz="1400" dirty="0"/>
              <a:t>for the travel and traffic data set out in point 2.1 of the Annex for the comprehensive TEN-T network, by xx at the latest;</a:t>
            </a:r>
          </a:p>
          <a:p>
            <a:r>
              <a:rPr lang="en-US" sz="1400" dirty="0"/>
              <a:t>(b)</a:t>
            </a:r>
            <a:r>
              <a:rPr lang="cs-CZ" sz="1400" dirty="0"/>
              <a:t> </a:t>
            </a:r>
            <a:r>
              <a:rPr lang="en-US" sz="1400" dirty="0"/>
              <a:t>for the travel and traffic data set out in point 2.2 of the Annex for the comprehensive TEN-T network, by xx at the latest;</a:t>
            </a:r>
          </a:p>
          <a:p>
            <a:r>
              <a:rPr lang="en-US" sz="1400" dirty="0"/>
              <a:t>(c)</a:t>
            </a:r>
            <a:r>
              <a:rPr lang="cs-CZ" sz="1400" dirty="0"/>
              <a:t> </a:t>
            </a:r>
            <a:r>
              <a:rPr lang="en-US" sz="1400" dirty="0"/>
              <a:t>for the travel and traffic data set out in point 2.3 of the Annex for the comprehensive TEN-T network, by xx at the latest;</a:t>
            </a:r>
          </a:p>
          <a:p>
            <a:r>
              <a:rPr lang="en-US" sz="1400" dirty="0"/>
              <a:t>(d)</a:t>
            </a:r>
            <a:r>
              <a:rPr lang="cs-CZ" sz="1400" dirty="0"/>
              <a:t> </a:t>
            </a:r>
            <a:r>
              <a:rPr lang="en-US" sz="1400" dirty="0"/>
              <a:t>for the travel and traffic data set out in points 2.1, 2.2 and 2.3 of the Annex for the other parts of the Union transport network, by xx at the latest.</a:t>
            </a:r>
          </a:p>
          <a:p>
            <a:endParaRPr lang="en-US" sz="2400" dirty="0"/>
          </a:p>
          <a:p>
            <a:endParaRPr lang="cs-CZ" sz="2400" dirty="0"/>
          </a:p>
          <a:p>
            <a:endParaRPr lang="cs-CZ" sz="2400" b="1" dirty="0"/>
          </a:p>
          <a:p>
            <a:endParaRPr lang="cs-CZ" sz="2400" dirty="0"/>
          </a:p>
        </p:txBody>
      </p:sp>
    </p:spTree>
    <p:extLst>
      <p:ext uri="{BB962C8B-B14F-4D97-AF65-F5344CB8AC3E}">
        <p14:creationId xmlns:p14="http://schemas.microsoft.com/office/powerpoint/2010/main" val="2455109089"/>
      </p:ext>
    </p:extLst>
  </p:cSld>
  <p:clrMapOvr>
    <a:masterClrMapping/>
  </p:clrMapOvr>
  <p:transition spd="med">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harmonogram</a:t>
            </a:r>
          </a:p>
        </p:txBody>
      </p:sp>
      <p:sp>
        <p:nvSpPr>
          <p:cNvPr id="3" name="Zástupný symbol pro obsah 2"/>
          <p:cNvSpPr>
            <a:spLocks noGrp="1"/>
          </p:cNvSpPr>
          <p:nvPr>
            <p:ph idx="1"/>
          </p:nvPr>
        </p:nvSpPr>
        <p:spPr/>
        <p:txBody>
          <a:bodyPr/>
          <a:lstStyle/>
          <a:p>
            <a:r>
              <a:rPr lang="en-US" sz="1600" b="1" dirty="0"/>
              <a:t>Upcoming Expert Group meetings and key deadlines (EC deadline, MS deadline, Meetings)</a:t>
            </a:r>
          </a:p>
          <a:p>
            <a:endParaRPr lang="en-US" sz="1600" b="1" dirty="0"/>
          </a:p>
          <a:p>
            <a:r>
              <a:rPr lang="en-US" sz="1600" b="1" dirty="0"/>
              <a:t>•	13 October 2022 – EC: 1st draft text </a:t>
            </a:r>
          </a:p>
          <a:p>
            <a:r>
              <a:rPr lang="en-US" sz="1600" b="1" dirty="0"/>
              <a:t>•	25 October 2022 – MS: Deadline for feedback the first draft text</a:t>
            </a:r>
          </a:p>
          <a:p>
            <a:r>
              <a:rPr lang="en-US" sz="1600" b="1" dirty="0"/>
              <a:t>•	28 October 2022 – EC: 2nd  draft text (with feedback from 25/10)</a:t>
            </a:r>
          </a:p>
          <a:p>
            <a:r>
              <a:rPr lang="en-US" sz="1600" b="1" dirty="0"/>
              <a:t>•	14 November 2022 – 13th Expert Group Meeting (discussion on 2nd draft)</a:t>
            </a:r>
          </a:p>
          <a:p>
            <a:r>
              <a:rPr lang="en-US" sz="1600" b="1" dirty="0"/>
              <a:t>•	18 November 2022 – EC: 3rd draft text (with feedback from 14/11)</a:t>
            </a:r>
          </a:p>
          <a:p>
            <a:r>
              <a:rPr lang="en-US" sz="1600" b="1" dirty="0"/>
              <a:t>•	2 December 2022 – 14th Expert Group Meeting (discussion + MS feedback on 3d draft)</a:t>
            </a:r>
          </a:p>
          <a:p>
            <a:r>
              <a:rPr lang="en-US" sz="1600" b="1" dirty="0"/>
              <a:t>•	6 December 2022 – EC: 4th draft text </a:t>
            </a:r>
          </a:p>
          <a:p>
            <a:r>
              <a:rPr lang="en-US" sz="1600" b="1" dirty="0"/>
              <a:t>•	19 December 2022 – 15th Expert Group Meeting (discussion + MS feedback on 4th draft)</a:t>
            </a:r>
          </a:p>
          <a:p>
            <a:r>
              <a:rPr lang="en-US" sz="1600" b="1" dirty="0"/>
              <a:t>•	05 January 2023 – EC: 5th and final draft </a:t>
            </a:r>
          </a:p>
          <a:p>
            <a:r>
              <a:rPr lang="en-US" sz="1600" b="1" dirty="0"/>
              <a:t>•	13 January 2023 – MS: Deadline for final feedback</a:t>
            </a:r>
          </a:p>
          <a:p>
            <a:endParaRPr lang="en-US" sz="2400" dirty="0"/>
          </a:p>
          <a:p>
            <a:endParaRPr lang="cs-CZ" sz="2400" dirty="0"/>
          </a:p>
          <a:p>
            <a:endParaRPr lang="cs-CZ" sz="2400" b="1" dirty="0"/>
          </a:p>
          <a:p>
            <a:endParaRPr lang="cs-CZ" sz="2400" dirty="0"/>
          </a:p>
        </p:txBody>
      </p:sp>
    </p:spTree>
    <p:extLst>
      <p:ext uri="{BB962C8B-B14F-4D97-AF65-F5344CB8AC3E}">
        <p14:creationId xmlns:p14="http://schemas.microsoft.com/office/powerpoint/2010/main" val="2665860565"/>
      </p:ext>
    </p:extLst>
  </p:cSld>
  <p:clrMapOvr>
    <a:masterClrMapping/>
  </p:clrMapOvr>
  <p:transition spd="med">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9" name="TextovéPole 8"/>
          <p:cNvSpPr txBox="1"/>
          <p:nvPr/>
        </p:nvSpPr>
        <p:spPr>
          <a:xfrm>
            <a:off x="4060130" y="2564904"/>
            <a:ext cx="4392488" cy="369332"/>
          </a:xfrm>
          <a:prstGeom prst="rect">
            <a:avLst/>
          </a:prstGeom>
          <a:noFill/>
        </p:spPr>
        <p:txBody>
          <a:bodyPr wrap="square" rtlCol="0">
            <a:spAutoFit/>
          </a:bodyPr>
          <a:lstStyle/>
          <a:p>
            <a:r>
              <a:rPr lang="cs-CZ" dirty="0">
                <a:latin typeface="+mn-lt"/>
              </a:rPr>
              <a:t>Pro případné využití české logo:</a:t>
            </a:r>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51784" y="3212976"/>
            <a:ext cx="3754218" cy="936104"/>
          </a:xfrm>
        </p:spPr>
      </p:pic>
    </p:spTree>
    <p:extLst>
      <p:ext uri="{BB962C8B-B14F-4D97-AF65-F5344CB8AC3E}">
        <p14:creationId xmlns:p14="http://schemas.microsoft.com/office/powerpoint/2010/main" val="2281402481"/>
      </p:ext>
    </p:extLst>
  </p:cSld>
  <p:clrMapOvr>
    <a:masterClrMapping/>
  </p:clrMapOvr>
  <p:transition spd="med">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řeší </a:t>
            </a:r>
          </a:p>
        </p:txBody>
      </p:sp>
      <p:sp>
        <p:nvSpPr>
          <p:cNvPr id="3" name="Zástupný symbol pro obsah 2"/>
          <p:cNvSpPr>
            <a:spLocks noGrp="1"/>
          </p:cNvSpPr>
          <p:nvPr>
            <p:ph idx="1"/>
          </p:nvPr>
        </p:nvSpPr>
        <p:spPr/>
        <p:txBody>
          <a:bodyPr/>
          <a:lstStyle/>
          <a:p>
            <a:r>
              <a:rPr lang="cs-CZ" dirty="0"/>
              <a:t>poskytování multimodální informačních služeb (idos.cz, kiwi.com, vyhledávač pid.cz atd.)</a:t>
            </a:r>
          </a:p>
        </p:txBody>
      </p:sp>
    </p:spTree>
    <p:extLst>
      <p:ext uri="{BB962C8B-B14F-4D97-AF65-F5344CB8AC3E}">
        <p14:creationId xmlns:p14="http://schemas.microsoft.com/office/powerpoint/2010/main" val="1958033250"/>
      </p:ext>
    </p:extLst>
  </p:cSld>
  <p:clrMapOvr>
    <a:masterClrMapping/>
  </p:clrMapOvr>
  <p:transition spd="med">
    <p:pull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Zásadní princip a pravidlo</a:t>
            </a:r>
          </a:p>
        </p:txBody>
      </p:sp>
      <p:sp>
        <p:nvSpPr>
          <p:cNvPr id="3" name="Zástupný symbol pro obsah 2"/>
          <p:cNvSpPr>
            <a:spLocks noGrp="1"/>
          </p:cNvSpPr>
          <p:nvPr>
            <p:ph idx="1"/>
          </p:nvPr>
        </p:nvSpPr>
        <p:spPr/>
        <p:txBody>
          <a:bodyPr/>
          <a:lstStyle/>
          <a:p>
            <a:r>
              <a:rPr lang="cs-CZ" sz="3200" dirty="0"/>
              <a:t>povinně sdílet dotčené subjekty mají jen a jen pokud mají data uvedená v příloze nařízení ve strojově čitelném formátu</a:t>
            </a:r>
          </a:p>
          <a:p>
            <a:r>
              <a:rPr lang="cs-CZ" sz="3200" dirty="0"/>
              <a:t>nařízení nedává za povinnost sbírat data</a:t>
            </a:r>
          </a:p>
          <a:p>
            <a:r>
              <a:rPr lang="cs-CZ" sz="3200" dirty="0"/>
              <a:t>pokud dotčený subjekt má data uvedená v příloze ve stroj. čit. formátu, pak je musí sdílet prostřednictvím vnitrostátního přístupového bodu ve specifikovaném formátu včetně </a:t>
            </a:r>
            <a:r>
              <a:rPr lang="cs-CZ" sz="3200" dirty="0" err="1"/>
              <a:t>metadat</a:t>
            </a:r>
            <a:r>
              <a:rPr lang="cs-CZ" sz="3200" dirty="0"/>
              <a:t> a informací o kvalitě dat</a:t>
            </a:r>
          </a:p>
        </p:txBody>
      </p:sp>
    </p:spTree>
    <p:extLst>
      <p:ext uri="{BB962C8B-B14F-4D97-AF65-F5344CB8AC3E}">
        <p14:creationId xmlns:p14="http://schemas.microsoft.com/office/powerpoint/2010/main" val="1766264560"/>
      </p:ext>
    </p:extLst>
  </p:cSld>
  <p:clrMapOvr>
    <a:masterClrMapping/>
  </p:clrMapOvr>
  <p:transition spd="med">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to řeší </a:t>
            </a:r>
          </a:p>
        </p:txBody>
      </p:sp>
      <p:sp>
        <p:nvSpPr>
          <p:cNvPr id="3" name="Zástupný symbol pro obsah 2"/>
          <p:cNvSpPr>
            <a:spLocks noGrp="1"/>
          </p:cNvSpPr>
          <p:nvPr>
            <p:ph idx="1"/>
          </p:nvPr>
        </p:nvSpPr>
        <p:spPr/>
        <p:txBody>
          <a:bodyPr/>
          <a:lstStyle/>
          <a:p>
            <a:r>
              <a:rPr lang="cs-CZ" sz="2400" dirty="0"/>
              <a:t>dopravní orgány, </a:t>
            </a:r>
          </a:p>
          <a:p>
            <a:r>
              <a:rPr lang="cs-CZ" sz="2400" dirty="0"/>
              <a:t>provozovatelé dopravy, </a:t>
            </a:r>
          </a:p>
          <a:p>
            <a:r>
              <a:rPr lang="cs-CZ" sz="2400" dirty="0"/>
              <a:t>provozovatelé infrastruktury </a:t>
            </a:r>
          </a:p>
          <a:p>
            <a:r>
              <a:rPr lang="cs-CZ" sz="2400" dirty="0"/>
              <a:t>nebo případně poskytovatelé služby dopravy </a:t>
            </a:r>
          </a:p>
          <a:p>
            <a:r>
              <a:rPr lang="cs-CZ" sz="2400" dirty="0"/>
              <a:t>na vyžádání zpřístupnit uživatelům:</a:t>
            </a:r>
          </a:p>
          <a:p>
            <a:pPr lvl="1"/>
            <a:r>
              <a:rPr lang="cs-CZ" sz="2000" dirty="0">
                <a:ln>
                  <a:solidFill>
                    <a:srgbClr val="FF0000"/>
                  </a:solidFill>
                </a:ln>
              </a:rPr>
              <a:t>statická data, </a:t>
            </a:r>
          </a:p>
          <a:p>
            <a:pPr lvl="1"/>
            <a:r>
              <a:rPr lang="cs-CZ" sz="2000" dirty="0">
                <a:ln>
                  <a:solidFill>
                    <a:srgbClr val="FF0000"/>
                  </a:solidFill>
                </a:ln>
              </a:rPr>
              <a:t>odpovídající </a:t>
            </a:r>
            <a:r>
              <a:rPr lang="cs-CZ" sz="2000" dirty="0" err="1">
                <a:ln>
                  <a:solidFill>
                    <a:srgbClr val="FF0000"/>
                  </a:solidFill>
                </a:ln>
              </a:rPr>
              <a:t>metadata</a:t>
            </a:r>
            <a:r>
              <a:rPr lang="cs-CZ" sz="2000" dirty="0">
                <a:ln>
                  <a:solidFill>
                    <a:srgbClr val="FF0000"/>
                  </a:solidFill>
                </a:ln>
              </a:rPr>
              <a:t> </a:t>
            </a:r>
          </a:p>
          <a:p>
            <a:pPr lvl="1"/>
            <a:r>
              <a:rPr lang="cs-CZ" sz="2000" dirty="0">
                <a:ln>
                  <a:solidFill>
                    <a:srgbClr val="FF0000"/>
                  </a:solidFill>
                </a:ln>
              </a:rPr>
              <a:t>a informace o kvalitě dat, </a:t>
            </a:r>
          </a:p>
          <a:p>
            <a:r>
              <a:rPr lang="cs-CZ" sz="2400" dirty="0"/>
              <a:t>a to prostřednictvím vnitrostátního přístupového bodu </a:t>
            </a:r>
          </a:p>
        </p:txBody>
      </p:sp>
    </p:spTree>
    <p:extLst>
      <p:ext uri="{BB962C8B-B14F-4D97-AF65-F5344CB8AC3E}">
        <p14:creationId xmlns:p14="http://schemas.microsoft.com/office/powerpoint/2010/main" val="3552389322"/>
      </p:ext>
    </p:extLst>
  </p:cSld>
  <p:clrMapOvr>
    <a:masterClrMapping/>
  </p:clrMapOvr>
  <p:transition spd="med">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to řeší </a:t>
            </a:r>
          </a:p>
        </p:txBody>
      </p:sp>
      <p:sp>
        <p:nvSpPr>
          <p:cNvPr id="3" name="Zástupný symbol pro obsah 2"/>
          <p:cNvSpPr>
            <a:spLocks noGrp="1"/>
          </p:cNvSpPr>
          <p:nvPr>
            <p:ph idx="1"/>
          </p:nvPr>
        </p:nvSpPr>
        <p:spPr/>
        <p:txBody>
          <a:bodyPr/>
          <a:lstStyle/>
          <a:p>
            <a:r>
              <a:rPr lang="cs-CZ" sz="2400" dirty="0"/>
              <a:t>která statická data? Jsou uvedeny v příloze předmětného nařízení</a:t>
            </a:r>
          </a:p>
          <a:p>
            <a:pPr marL="0" indent="0">
              <a:buNone/>
            </a:pPr>
            <a:endParaRPr lang="cs-CZ" sz="2400" dirty="0"/>
          </a:p>
          <a:p>
            <a:r>
              <a:rPr lang="cs-CZ" sz="2400" dirty="0"/>
              <a:t>v jakém formátu?</a:t>
            </a:r>
          </a:p>
          <a:p>
            <a:r>
              <a:rPr lang="cs-CZ" sz="2400" dirty="0" err="1"/>
              <a:t>NeTEx</a:t>
            </a:r>
            <a:r>
              <a:rPr lang="cs-CZ" sz="2400" dirty="0"/>
              <a:t> CEN/TS 16614 založenou na podkladovém referenčním datovém modelu </a:t>
            </a:r>
            <a:r>
              <a:rPr lang="cs-CZ" sz="2400" dirty="0" err="1"/>
              <a:t>Transmodel</a:t>
            </a:r>
            <a:r>
              <a:rPr lang="cs-CZ" sz="2400" dirty="0"/>
              <a:t> EN 12896: 2006 a následně zdokonalené verze nebo jakýkoli strojově čitelný formát, který je plně kompatibilní ve schválené lhůtě</a:t>
            </a:r>
          </a:p>
          <a:p>
            <a:r>
              <a:rPr lang="cs-CZ" sz="2400" dirty="0"/>
              <a:t>Co se týká výměny dynamických dat o veřejné dopravě: dle normy CEN pro výměnu dat o veřejné dopravě SIRI CEN/TS 15531 a následně zdokonalené verze nebo jakýkoli strojově čitelný formát, který je plně kompatibilní. </a:t>
            </a:r>
          </a:p>
          <a:p>
            <a:endParaRPr lang="cs-CZ" sz="2400" dirty="0"/>
          </a:p>
        </p:txBody>
      </p:sp>
    </p:spTree>
    <p:extLst>
      <p:ext uri="{BB962C8B-B14F-4D97-AF65-F5344CB8AC3E}">
        <p14:creationId xmlns:p14="http://schemas.microsoft.com/office/powerpoint/2010/main" val="105225603"/>
      </p:ext>
    </p:extLst>
  </p:cSld>
  <p:clrMapOvr>
    <a:masterClrMapping/>
  </p:clrMapOvr>
  <p:transition spd="med">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předmět revize</a:t>
            </a:r>
          </a:p>
        </p:txBody>
      </p:sp>
      <p:sp>
        <p:nvSpPr>
          <p:cNvPr id="3" name="Zástupný symbol pro obsah 2"/>
          <p:cNvSpPr>
            <a:spLocks noGrp="1"/>
          </p:cNvSpPr>
          <p:nvPr>
            <p:ph idx="1"/>
          </p:nvPr>
        </p:nvSpPr>
        <p:spPr/>
        <p:txBody>
          <a:bodyPr/>
          <a:lstStyle/>
          <a:p>
            <a:r>
              <a:rPr lang="cs-CZ" sz="2400" dirty="0"/>
              <a:t>zpřesnění a doplnění části s definicemi pojmů:</a:t>
            </a:r>
          </a:p>
          <a:p>
            <a:r>
              <a:rPr lang="cs-CZ" sz="2400" dirty="0"/>
              <a:t> co jsou statická a dynamická data</a:t>
            </a:r>
          </a:p>
          <a:p>
            <a:r>
              <a:rPr lang="cs-CZ" sz="2400" dirty="0"/>
              <a:t>kdo je data user</a:t>
            </a:r>
          </a:p>
          <a:p>
            <a:r>
              <a:rPr lang="cs-CZ" sz="2400" dirty="0"/>
              <a:t>kdo je data </a:t>
            </a:r>
            <a:r>
              <a:rPr lang="cs-CZ" sz="2400" dirty="0" err="1"/>
              <a:t>holder</a:t>
            </a:r>
            <a:endParaRPr lang="cs-CZ" sz="2400" dirty="0"/>
          </a:p>
          <a:p>
            <a:r>
              <a:rPr lang="cs-CZ" sz="2400" dirty="0"/>
              <a:t>co jsou historická data</a:t>
            </a:r>
          </a:p>
          <a:p>
            <a:r>
              <a:rPr lang="cs-CZ" sz="2400" dirty="0"/>
              <a:t>co to je transport on </a:t>
            </a:r>
            <a:r>
              <a:rPr lang="cs-CZ" sz="2400" dirty="0" err="1"/>
              <a:t>demand</a:t>
            </a:r>
            <a:r>
              <a:rPr lang="cs-CZ" sz="2400" dirty="0"/>
              <a:t> (doprava na vyžádání)</a:t>
            </a:r>
          </a:p>
          <a:p>
            <a:r>
              <a:rPr lang="cs-CZ" sz="2400" dirty="0"/>
              <a:t>co to je </a:t>
            </a:r>
            <a:r>
              <a:rPr lang="cs-CZ" sz="2400" dirty="0" err="1"/>
              <a:t>access</a:t>
            </a:r>
            <a:r>
              <a:rPr lang="cs-CZ" sz="2400" dirty="0"/>
              <a:t> node</a:t>
            </a:r>
          </a:p>
          <a:p>
            <a:endParaRPr lang="cs-CZ" sz="2400" dirty="0"/>
          </a:p>
        </p:txBody>
      </p:sp>
    </p:spTree>
    <p:extLst>
      <p:ext uri="{BB962C8B-B14F-4D97-AF65-F5344CB8AC3E}">
        <p14:creationId xmlns:p14="http://schemas.microsoft.com/office/powerpoint/2010/main" val="1289880303"/>
      </p:ext>
    </p:extLst>
  </p:cSld>
  <p:clrMapOvr>
    <a:masterClrMapping/>
  </p:clrMapOvr>
  <p:transition spd="med">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předmět revize</a:t>
            </a:r>
          </a:p>
        </p:txBody>
      </p:sp>
      <p:sp>
        <p:nvSpPr>
          <p:cNvPr id="3" name="Zástupný symbol pro obsah 2"/>
          <p:cNvSpPr>
            <a:spLocks noGrp="1"/>
          </p:cNvSpPr>
          <p:nvPr>
            <p:ph idx="1"/>
          </p:nvPr>
        </p:nvSpPr>
        <p:spPr/>
        <p:txBody>
          <a:bodyPr/>
          <a:lstStyle/>
          <a:p>
            <a:r>
              <a:rPr lang="cs-CZ" sz="2400" dirty="0"/>
              <a:t>způsob provozu NAP (</a:t>
            </a:r>
            <a:r>
              <a:rPr lang="cs-CZ" sz="2400" dirty="0" err="1"/>
              <a:t>national</a:t>
            </a:r>
            <a:r>
              <a:rPr lang="cs-CZ" sz="2400" dirty="0"/>
              <a:t> </a:t>
            </a:r>
            <a:r>
              <a:rPr lang="cs-CZ" sz="2400" dirty="0" err="1"/>
              <a:t>access</a:t>
            </a:r>
            <a:r>
              <a:rPr lang="cs-CZ" sz="2400" dirty="0"/>
              <a:t> point), česky vnitrostátní přístupový bod (provozuje ŘSD ČR v rámci Národního dopravního informačního centra) a nazýváme ho </a:t>
            </a:r>
            <a:r>
              <a:rPr lang="cs-CZ" sz="2400" b="1" dirty="0"/>
              <a:t>Národní registr dopravních informací České republiky (</a:t>
            </a:r>
            <a:r>
              <a:rPr lang="cs-CZ" sz="2400" b="1" dirty="0">
                <a:hlinkClick r:id="rId2"/>
              </a:rPr>
              <a:t>https://registr.dopravniinfo.cz/</a:t>
            </a:r>
            <a:r>
              <a:rPr lang="cs-CZ" sz="2400" b="1" dirty="0" err="1">
                <a:hlinkClick r:id="rId2"/>
              </a:rPr>
              <a:t>cs</a:t>
            </a:r>
            <a:r>
              <a:rPr lang="cs-CZ" sz="2400" b="1" dirty="0">
                <a:hlinkClick r:id="rId2"/>
              </a:rPr>
              <a:t>/index.html</a:t>
            </a:r>
            <a:r>
              <a:rPr lang="cs-CZ" sz="2400" b="1" dirty="0"/>
              <a:t>)</a:t>
            </a:r>
          </a:p>
          <a:p>
            <a:r>
              <a:rPr lang="cs-CZ" sz="2400" dirty="0"/>
              <a:t>návrh změn není zásadní, spíše doplňuje nové možnosti provozu a spolupráce s ostatními NAP v EU</a:t>
            </a:r>
          </a:p>
          <a:p>
            <a:endParaRPr lang="cs-CZ" sz="2400" b="1" dirty="0"/>
          </a:p>
          <a:p>
            <a:endParaRPr lang="cs-CZ" sz="2400" dirty="0"/>
          </a:p>
        </p:txBody>
      </p:sp>
    </p:spTree>
    <p:extLst>
      <p:ext uri="{BB962C8B-B14F-4D97-AF65-F5344CB8AC3E}">
        <p14:creationId xmlns:p14="http://schemas.microsoft.com/office/powerpoint/2010/main" val="3286462588"/>
      </p:ext>
    </p:extLst>
  </p:cSld>
  <p:clrMapOvr>
    <a:masterClrMapping/>
  </p:clrMapOvr>
  <p:transition spd="med">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předmět revize</a:t>
            </a:r>
          </a:p>
        </p:txBody>
      </p:sp>
      <p:sp>
        <p:nvSpPr>
          <p:cNvPr id="3" name="Zástupný symbol pro obsah 2"/>
          <p:cNvSpPr>
            <a:spLocks noGrp="1"/>
          </p:cNvSpPr>
          <p:nvPr>
            <p:ph idx="1"/>
          </p:nvPr>
        </p:nvSpPr>
        <p:spPr/>
        <p:txBody>
          <a:bodyPr/>
          <a:lstStyle/>
          <a:p>
            <a:r>
              <a:rPr lang="cs-CZ" sz="2400" b="1" dirty="0"/>
              <a:t>statická data</a:t>
            </a:r>
          </a:p>
          <a:p>
            <a:r>
              <a:rPr lang="cs-CZ" sz="2400" dirty="0"/>
              <a:t>povinnost sdílet statická data a data o dopravě prostřednictvím minimální </a:t>
            </a:r>
            <a:r>
              <a:rPr lang="cs-CZ" sz="2400" b="1" dirty="0"/>
              <a:t>evropských profilů nebo národního profilu </a:t>
            </a:r>
            <a:r>
              <a:rPr lang="cs-CZ" sz="2400" dirty="0"/>
              <a:t>(profil je výběr parametrů formátu </a:t>
            </a:r>
            <a:r>
              <a:rPr lang="cs-CZ" sz="2400" dirty="0" err="1"/>
              <a:t>NeTEx</a:t>
            </a:r>
            <a:r>
              <a:rPr lang="cs-CZ" sz="2400" dirty="0"/>
              <a:t> a DATEX II, který je pro členský stát relevantní a použitelný v praxi – členský stát není schopen implementovat celý standard </a:t>
            </a:r>
            <a:r>
              <a:rPr lang="cs-CZ" sz="2400" dirty="0" err="1"/>
              <a:t>NeTEx</a:t>
            </a:r>
            <a:r>
              <a:rPr lang="cs-CZ" sz="2400" dirty="0"/>
              <a:t> nebo DATEX II, bylo by to neefektivní a nevyužité a za druhé subjekty sdílející data musí vědět, jakým způsobem a s jakými parametry mají sdílet data ve formátu </a:t>
            </a:r>
            <a:r>
              <a:rPr lang="cs-CZ" sz="2400" dirty="0" err="1"/>
              <a:t>NeTEx</a:t>
            </a:r>
            <a:r>
              <a:rPr lang="cs-CZ" sz="2400" dirty="0"/>
              <a:t> nebo DATEX II, bez profilu mají velké množství možností, ztratí se v tom)</a:t>
            </a:r>
          </a:p>
          <a:p>
            <a:r>
              <a:rPr lang="cs-CZ" sz="2400" dirty="0"/>
              <a:t>DATA4PT – stanovil minimální profil, dá se převzít</a:t>
            </a:r>
          </a:p>
          <a:p>
            <a:endParaRPr lang="cs-CZ" sz="2400" dirty="0"/>
          </a:p>
          <a:p>
            <a:endParaRPr lang="cs-CZ" sz="2400" b="1" dirty="0"/>
          </a:p>
          <a:p>
            <a:endParaRPr lang="cs-CZ" sz="2400" dirty="0"/>
          </a:p>
        </p:txBody>
      </p:sp>
    </p:spTree>
    <p:extLst>
      <p:ext uri="{BB962C8B-B14F-4D97-AF65-F5344CB8AC3E}">
        <p14:creationId xmlns:p14="http://schemas.microsoft.com/office/powerpoint/2010/main" val="1977587552"/>
      </p:ext>
    </p:extLst>
  </p:cSld>
  <p:clrMapOvr>
    <a:masterClrMapping/>
  </p:clrMapOvr>
  <p:transition spd="med">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předmět revize</a:t>
            </a:r>
          </a:p>
        </p:txBody>
      </p:sp>
      <p:sp>
        <p:nvSpPr>
          <p:cNvPr id="3" name="Zástupný symbol pro obsah 2"/>
          <p:cNvSpPr>
            <a:spLocks noGrp="1"/>
          </p:cNvSpPr>
          <p:nvPr>
            <p:ph idx="1"/>
          </p:nvPr>
        </p:nvSpPr>
        <p:spPr/>
        <p:txBody>
          <a:bodyPr/>
          <a:lstStyle/>
          <a:p>
            <a:r>
              <a:rPr lang="cs-CZ" sz="2400" b="1" dirty="0"/>
              <a:t>dynamická data</a:t>
            </a:r>
          </a:p>
          <a:p>
            <a:r>
              <a:rPr lang="cs-CZ" sz="2400" dirty="0"/>
              <a:t>nově budou dynamická data povinností pro vybrané subjekty je sdílet</a:t>
            </a:r>
          </a:p>
          <a:p>
            <a:r>
              <a:rPr lang="cs-CZ" sz="2400" dirty="0"/>
              <a:t>teď se jedná o termínech, od kdy bude povinností sdílet dynamická data</a:t>
            </a:r>
          </a:p>
          <a:p>
            <a:endParaRPr lang="cs-CZ" sz="2400" dirty="0"/>
          </a:p>
          <a:p>
            <a:r>
              <a:rPr lang="cs-CZ" sz="2400" dirty="0"/>
              <a:t>povinnost sdílet dynamická data a data o dopravě prostřednictvím minimální </a:t>
            </a:r>
            <a:r>
              <a:rPr lang="cs-CZ" sz="2400" b="1" dirty="0"/>
              <a:t>evropských profilů nebo národního profilu </a:t>
            </a:r>
            <a:r>
              <a:rPr lang="cs-CZ" sz="2400" dirty="0"/>
              <a:t>(profil je výběr parametrů formátu SIRI a DATEX II, vysvětlení stejné jako u statických dat)</a:t>
            </a:r>
          </a:p>
          <a:p>
            <a:r>
              <a:rPr lang="cs-CZ" sz="2400" dirty="0"/>
              <a:t>DATA4PT – stanovil minimální profil, dá se převzít</a:t>
            </a:r>
          </a:p>
          <a:p>
            <a:endParaRPr lang="cs-CZ" sz="2400" dirty="0"/>
          </a:p>
          <a:p>
            <a:endParaRPr lang="cs-CZ" sz="2400" b="1" dirty="0"/>
          </a:p>
          <a:p>
            <a:endParaRPr lang="cs-CZ" sz="2400" dirty="0"/>
          </a:p>
        </p:txBody>
      </p:sp>
    </p:spTree>
    <p:extLst>
      <p:ext uri="{BB962C8B-B14F-4D97-AF65-F5344CB8AC3E}">
        <p14:creationId xmlns:p14="http://schemas.microsoft.com/office/powerpoint/2010/main" val="919768176"/>
      </p:ext>
    </p:extLst>
  </p:cSld>
  <p:clrMapOvr>
    <a:masterClrMapping/>
  </p:clrMapOvr>
  <p:transition spd="med">
    <p:pull dir="d"/>
  </p:transition>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fb9a7afc6e24677ae8b3cd0c8b4fb134a716415"/>
</p:tagLst>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D">
      <a:majorFont>
        <a:latin typeface="Segoe UI"/>
        <a:ea typeface=""/>
        <a:cs typeface="Arial"/>
      </a:majorFont>
      <a:minorFont>
        <a:latin typeface="Segoe UI"/>
        <a:ea typeface=""/>
        <a:cs typeface="Arial"/>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77C0C"/>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altLang="cs-CZ" sz="24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rgbClr val="F77C0C"/>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altLang="cs-CZ" sz="24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Šablona prezentace MD - česká_širokoúhlý formát.potx [jen pro čtení]" id="{BB910845-33B3-4AF8-85B5-BC826D2D1458}" vid="{701B36B9-8FDA-47EC-AF96-43F0ACA3BE22}"/>
    </a:ext>
  </a:ext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77912d-9486-427e-8771-074d29398b0d">KSRSKRYRXQ33-1266450001-3</_dlc_DocId>
    <_dlc_DocIdUrl xmlns="2277912d-9486-427e-8771-074d29398b0d">
      <Url>http://intranet.mdcr.cz/_layouts/15/DocIdRedir.aspx?ID=KSRSKRYRXQ33-1266450001-3</Url>
      <Description>KSRSKRYRXQ33-1266450001-3</Description>
    </_dlc_DocIdUrl>
    <_dlc_DocIdPersistId xmlns="2277912d-9486-427e-8771-074d29398b0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D6BFDC4E4214F74EA1F46E53A922CD63" ma:contentTypeVersion="6" ma:contentTypeDescription="Vytvoří nový dokument" ma:contentTypeScope="" ma:versionID="11c19f43e6ae449d3545e402d3151c3e">
  <xsd:schema xmlns:xsd="http://www.w3.org/2001/XMLSchema" xmlns:xs="http://www.w3.org/2001/XMLSchema" xmlns:p="http://schemas.microsoft.com/office/2006/metadata/properties" xmlns:ns2="2277912d-9486-427e-8771-074d29398b0d" targetNamespace="http://schemas.microsoft.com/office/2006/metadata/properties" ma:root="true" ma:fieldsID="8390f9827cea111876c5a9c0f24834ef" ns2:_="">
    <xsd:import namespace="2277912d-9486-427e-8771-074d29398b0d"/>
    <xsd:element name="properties">
      <xsd:complexType>
        <xsd:sequence>
          <xsd:element name="documentManagement">
            <xsd:complexType>
              <xsd:all>
                <xsd:element ref="ns2:_dlc_DocId" minOccurs="0"/>
                <xsd:element ref="ns2:_dlc_DocIdUrl" minOccurs="0"/>
                <xsd:element ref="ns2:_dlc_DocIdPersistId"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77912d-9486-427e-8771-074d29398b0d" elementFormDefault="qualified">
    <xsd:import namespace="http://schemas.microsoft.com/office/2006/documentManagement/types"/>
    <xsd:import namespace="http://schemas.microsoft.com/office/infopath/2007/PartnerControls"/>
    <xsd:element name="_dlc_DocId" ma:index="8" nillable="true" ma:displayName="Hodnota ID dokumentu" ma:description="Hodnota ID dokumentu přiřazená této položce" ma:internalName="_dlc_DocId" ma:readOnly="false">
      <xsd:simpleType>
        <xsd:restriction base="dms:Text"/>
      </xsd:simpleType>
    </xsd:element>
    <xsd:element name="_dlc_DocIdUrl" ma:index="9" nillable="true" ma:displayName="ID dokumentu" ma:description="Trvalý odkaz na tento dokument" ma:format="Hyperlink" ma:hidden="true" ma:internalName="_dlc_DocId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false">
      <xsd:simpleType>
        <xsd:restriction base="dms:Boolean"/>
      </xsd:simple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8231CD-170C-45FB-A28B-ED0D07101011}">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2277912d-9486-427e-8771-074d29398b0d"/>
    <ds:schemaRef ds:uri="http://www.w3.org/XML/1998/namespace"/>
  </ds:schemaRefs>
</ds:datastoreItem>
</file>

<file path=customXml/itemProps2.xml><?xml version="1.0" encoding="utf-8"?>
<ds:datastoreItem xmlns:ds="http://schemas.openxmlformats.org/officeDocument/2006/customXml" ds:itemID="{409AE635-ACD1-4FC4-A05F-21F2A49600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77912d-9486-427e-8771-074d29398b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04EF15-39CE-442E-81AF-78903522B7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ITSPM_01_04_Horváth_Výzvy pro města</Template>
  <TotalTime>0</TotalTime>
  <Words>876</Words>
  <Application>Microsoft Office PowerPoint</Application>
  <PresentationFormat>Širokoúhlá obrazovka</PresentationFormat>
  <Paragraphs>77</Paragraphs>
  <Slides>12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12</vt:i4>
      </vt:variant>
    </vt:vector>
  </HeadingPairs>
  <TitlesOfParts>
    <vt:vector size="18" baseType="lpstr">
      <vt:lpstr>Arial</vt:lpstr>
      <vt:lpstr>Courier New</vt:lpstr>
      <vt:lpstr>Segoe UI</vt:lpstr>
      <vt:lpstr>Times New Roman</vt:lpstr>
      <vt:lpstr>Wingdings</vt:lpstr>
      <vt:lpstr>Default Design</vt:lpstr>
      <vt:lpstr>Nařízení Komise v přenesené pravomoci (EU) 2017/1926</vt:lpstr>
      <vt:lpstr>Co řeší </vt:lpstr>
      <vt:lpstr>Zásadní princip a pravidlo</vt:lpstr>
      <vt:lpstr>Jak to řeší </vt:lpstr>
      <vt:lpstr>Jak to řeší </vt:lpstr>
      <vt:lpstr>předmět revize</vt:lpstr>
      <vt:lpstr>předmět revize</vt:lpstr>
      <vt:lpstr>předmět revize</vt:lpstr>
      <vt:lpstr>předmět revize</vt:lpstr>
      <vt:lpstr>předmět revize</vt:lpstr>
      <vt:lpstr>harmonogram</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Nařízení Komise v přenesené pravomoci (EU) 2017/1926</dc:title>
  <dc:creator>Martin Bambušek</dc:creator>
  <cp:lastModifiedBy>Martin Bambušek</cp:lastModifiedBy>
  <cp:revision>2</cp:revision>
  <cp:lastPrinted>2016-05-11T10:34:10Z</cp:lastPrinted>
  <dcterms:created xsi:type="dcterms:W3CDTF">2022-12-09T13:17:08Z</dcterms:created>
  <dcterms:modified xsi:type="dcterms:W3CDTF">2022-12-09T13:17:47Z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0x010100D6BFDC4E4214F74EA1F46E53A922CD63</vt:lpwstr>
  </property>
  <property fmtid="{D5CDD505-2E9C-101B-9397-08002B2CF9AE}" pid="3" name="_dlc_DocIdItemGuid">
    <vt:lpwstr>dc21d041-0ffd-47e8-a337-e524db1cc03d</vt:lpwstr>
  </property>
  <property fmtid="{D5CDD505-2E9C-101B-9397-08002B2CF9AE}" pid="4" name="Nadpis">
    <vt:lpwstr>Prezentace aplikace PowerPoint</vt:lpwstr>
  </property>
  <property fmtid="{D5CDD505-2E9C-101B-9397-08002B2CF9AE}" pid="5" name="Order">
    <vt:r8>300</vt:r8>
  </property>
  <property fmtid="{D5CDD505-2E9C-101B-9397-08002B2CF9AE}" pid="6" name="Hodnota ID dokumentu">
    <vt:lpwstr>KSRSKRYRXQ33-1266450001-3</vt:lpwstr>
  </property>
</Properties>
</file>