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75" r:id="rId3"/>
    <p:sldId id="257" r:id="rId4"/>
    <p:sldId id="258" r:id="rId5"/>
    <p:sldId id="260" r:id="rId6"/>
    <p:sldId id="262" r:id="rId7"/>
    <p:sldId id="263" r:id="rId8"/>
    <p:sldId id="264" r:id="rId9"/>
    <p:sldId id="276" r:id="rId10"/>
    <p:sldId id="265" r:id="rId11"/>
    <p:sldId id="272" r:id="rId12"/>
    <p:sldId id="271" r:id="rId13"/>
    <p:sldId id="277" r:id="rId14"/>
    <p:sldId id="282" r:id="rId15"/>
    <p:sldId id="278" r:id="rId16"/>
    <p:sldId id="280" r:id="rId17"/>
    <p:sldId id="281" r:id="rId18"/>
    <p:sldId id="283" r:id="rId19"/>
    <p:sldId id="284" r:id="rId20"/>
    <p:sldId id="266" r:id="rId21"/>
    <p:sldId id="267" r:id="rId22"/>
    <p:sldId id="268" r:id="rId23"/>
    <p:sldId id="285" r:id="rId24"/>
    <p:sldId id="286" r:id="rId25"/>
    <p:sldId id="273" r:id="rId26"/>
    <p:sldId id="274" r:id="rId2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fc88bb20f8_0_4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fc88bb20f8_0_4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18181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26286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3145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7667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564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2417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fc88bb20f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fc88bb20f8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21173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fc88bb20f8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fc88bb20f8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fc88bb20f8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fc88bb20f8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fc88bb20f8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fc88bb20f8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c88bb20f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c88bb20f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fc88bb20f8_0_4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fc88bb20f8_0_4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fc88bb20f8_0_4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fc88bb20f8_0_4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c88bb20f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c88bb20f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c88bb20f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c88bb20f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c88bb20f8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c88bb20f8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c88bb20f8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fc88bb20f8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c88bb20f8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fc88bb20f8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fc88bb20f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fc88bb20f8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fc88bb20f8_0_4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fc88bb20f8_0_4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8889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egistr.dopravniinfo.cz/c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egistr.dopravniinfo.cz/cs/about/registration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registr.dopravniinfo.cz/cs/formats/cz-ndic_d2-fcd-v1.1/" TargetMode="External"/><Relationship Id="rId13" Type="http://schemas.openxmlformats.org/officeDocument/2006/relationships/hyperlink" Target="https://registr.dopravniinfo.cz/cs/formats/cz-ndic_d2-itp-situation-v1.0/" TargetMode="External"/><Relationship Id="rId3" Type="http://schemas.openxmlformats.org/officeDocument/2006/relationships/hyperlink" Target="https://registr.dopravniinfo.cz/cs/formats/cz-ndic_d2-common-v1.1/" TargetMode="External"/><Relationship Id="rId7" Type="http://schemas.openxmlformats.org/officeDocument/2006/relationships/hyperlink" Target="https://registr.dopravniinfo.cz/cs/formats/cz-ndic_d2-travel-time-v1.1/" TargetMode="External"/><Relationship Id="rId12" Type="http://schemas.openxmlformats.org/officeDocument/2006/relationships/hyperlink" Target="https://registr.dopravniinfo.cz/cs/formats/cz-ndic_d2-itp-table-v1.0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egistr.dopravniinfo.cz/cs/formats/cz-ndic_d2-traffic-status-v1.1/" TargetMode="External"/><Relationship Id="rId11" Type="http://schemas.openxmlformats.org/officeDocument/2006/relationships/hyperlink" Target="https://registr.dopravniinfo.cz/cs/formats/cz-ndic_d2-vms-table-v1.0/" TargetMode="External"/><Relationship Id="rId5" Type="http://schemas.openxmlformats.org/officeDocument/2006/relationships/hyperlink" Target="https://registr.dopravniinfo.cz/cs/formats/cz-ndic_d2-weather-v1.1/" TargetMode="External"/><Relationship Id="rId10" Type="http://schemas.openxmlformats.org/officeDocument/2006/relationships/hyperlink" Target="https://registr.dopravniinfo.cz/cs/formats/cz-ndic_d2-vms-v1.0/" TargetMode="External"/><Relationship Id="rId4" Type="http://schemas.openxmlformats.org/officeDocument/2006/relationships/hyperlink" Target="https://registr.dopravniinfo.cz/cs/formats/cz-ndic_d2-restrictions-v1.1/" TargetMode="External"/><Relationship Id="rId9" Type="http://schemas.openxmlformats.org/officeDocument/2006/relationships/hyperlink" Target="https://registr.dopravniinfo.cz/cs/formats/cz-ndic_d2-predefined-location-set-v1.1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datex2.eu/download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CS/ALL/?uri=CELEX%3A32015R0962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petr.bures@cvut.cz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CS/ALL/?uri=CELEX:32013R0885" TargetMode="External"/><Relationship Id="rId7" Type="http://schemas.openxmlformats.org/officeDocument/2006/relationships/hyperlink" Target="https://eur-lex.europa.eu/legal-content/CS/ALL/?uri=CELEX%3A32017R192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eur-lex.europa.eu/legal-content/CS/TXT/?uri=CELEX:32022R0670" TargetMode="External"/><Relationship Id="rId5" Type="http://schemas.openxmlformats.org/officeDocument/2006/relationships/hyperlink" Target="https://eur-lex.europa.eu/legal-content/CS/ALL/?uri=CELEX%3A32015R0962" TargetMode="External"/><Relationship Id="rId4" Type="http://schemas.openxmlformats.org/officeDocument/2006/relationships/hyperlink" Target="https://eur-lex.europa.eu/legal-content/CS/TXT/?uri=CELEX%3A32013R0886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cs-CZ" sz="4000" dirty="0"/>
              <a:t>Požadavky z Nařízení EK v přenesené pravomoci relevantních k ITS a na zveřejnění dat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Petr Bureš, ČVUT Fakulta Dopravní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Detailní povinnosti dle Nařízení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lvl="0"/>
            <a:r>
              <a:rPr lang="cs-CZ" dirty="0"/>
              <a:t>Základní povinnosti: zveřejnění v NAP</a:t>
            </a:r>
            <a:endParaRPr dirty="0"/>
          </a:p>
        </p:txBody>
      </p:sp>
      <p:sp>
        <p:nvSpPr>
          <p:cNvPr id="151" name="Google Shape;151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1143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NAP </a:t>
            </a:r>
            <a:r>
              <a:rPr lang="en" dirty="0"/>
              <a:t>je implementován formou meta-datového portálu </a:t>
            </a:r>
            <a:r>
              <a:rPr lang="cs-CZ" dirty="0">
                <a:hlinkClick r:id="rId3"/>
              </a:rPr>
              <a:t>https://registr.dopravniinfo.cz/cs</a:t>
            </a:r>
            <a:endParaRPr lang="en-GB" dirty="0"/>
          </a:p>
          <a:p>
            <a:r>
              <a:rPr lang="en-GB" dirty="0"/>
              <a:t>V ČR je </a:t>
            </a:r>
            <a:r>
              <a:rPr lang="en-GB" dirty="0" err="1"/>
              <a:t>hlavním</a:t>
            </a:r>
            <a:r>
              <a:rPr lang="en-GB" dirty="0"/>
              <a:t> (a </a:t>
            </a:r>
            <a:r>
              <a:rPr lang="en-GB" dirty="0" err="1"/>
              <a:t>jediným</a:t>
            </a:r>
            <a:r>
              <a:rPr lang="en-GB" dirty="0"/>
              <a:t>) </a:t>
            </a:r>
            <a:r>
              <a:rPr lang="en-GB" dirty="0" err="1"/>
              <a:t>přispěvatelem</a:t>
            </a:r>
            <a:r>
              <a:rPr lang="en-GB" dirty="0"/>
              <a:t> </a:t>
            </a:r>
            <a:r>
              <a:rPr lang="en-GB" dirty="0" err="1"/>
              <a:t>silničních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do </a:t>
            </a:r>
            <a:r>
              <a:rPr lang="en-GB" dirty="0" err="1"/>
              <a:t>registru</a:t>
            </a:r>
            <a:r>
              <a:rPr lang="en-GB" dirty="0"/>
              <a:t> NDIC</a:t>
            </a:r>
            <a:r>
              <a:rPr lang="cs-CZ" dirty="0"/>
              <a:t>, publikuje je přes vlastní datové rozhraní</a:t>
            </a:r>
            <a:endParaRPr lang="en-GB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Zájemcům o data je poskytnut:</a:t>
            </a: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cs-CZ" dirty="0"/>
              <a:t>S</a:t>
            </a:r>
            <a:r>
              <a:rPr lang="en" dirty="0"/>
              <a:t>eznam poskytovatelů s kontaktními údaji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Popis způsobu sjednání odběru včetně vzorové licenční smlouvy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Přehled zdrojů a základní informace o jejich obsahu a podrobnou dokumentaci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Typy obsažených informací, frekvence publikace, geografická relevance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Dokumentace formát a protokolu výměny poskytovaných dat včetně schématu a vzorků</a:t>
            </a:r>
            <a:endParaRPr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988B8017-C081-41BA-91E7-F507B7B6E283}"/>
              </a:ext>
            </a:extLst>
          </p:cNvPr>
          <p:cNvSpPr/>
          <p:nvPr/>
        </p:nvSpPr>
        <p:spPr>
          <a:xfrm>
            <a:off x="388391" y="991264"/>
            <a:ext cx="8091454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114300" indent="0">
              <a:buNone/>
            </a:pPr>
            <a:r>
              <a:rPr lang="cs-CZ" sz="1600" dirty="0" err="1"/>
              <a:t>National</a:t>
            </a:r>
            <a:r>
              <a:rPr lang="cs-CZ" sz="1600" dirty="0"/>
              <a:t> </a:t>
            </a:r>
            <a:r>
              <a:rPr lang="cs-CZ" sz="1600" dirty="0" err="1"/>
              <a:t>Acceess</a:t>
            </a:r>
            <a:r>
              <a:rPr lang="cs-CZ" sz="1600" dirty="0"/>
              <a:t> Point [</a:t>
            </a:r>
            <a:r>
              <a:rPr lang="cs-CZ" sz="1600" b="1" dirty="0"/>
              <a:t>NAP</a:t>
            </a:r>
            <a:r>
              <a:rPr lang="cs-CZ" sz="1600" dirty="0"/>
              <a:t>] =  národní přístupový bod, tedy místo kde jsou shromážděny všechny informace o dostupných službách a datech, za ČR, relevantních z pohledu směrnice o ITS</a:t>
            </a:r>
          </a:p>
        </p:txBody>
      </p:sp>
    </p:spTree>
    <p:extLst>
      <p:ext uri="{BB962C8B-B14F-4D97-AF65-F5344CB8AC3E}">
        <p14:creationId xmlns:p14="http://schemas.microsoft.com/office/powerpoint/2010/main" val="1950753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Architektura NAP (v ČR)</a:t>
            </a:r>
            <a:endParaRPr dirty="0"/>
          </a:p>
        </p:txBody>
      </p:sp>
      <p:sp>
        <p:nvSpPr>
          <p:cNvPr id="144" name="Google Shape;144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5FEA195-F315-4DCB-8088-91D242E1B5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00" y="1152475"/>
            <a:ext cx="8306706" cy="3416400"/>
          </a:xfrm>
          <a:prstGeom prst="rect">
            <a:avLst/>
          </a:prstGeom>
        </p:spPr>
      </p:pic>
      <p:sp>
        <p:nvSpPr>
          <p:cNvPr id="18" name="TextovéPole 17">
            <a:extLst>
              <a:ext uri="{FF2B5EF4-FFF2-40B4-BE49-F238E27FC236}">
                <a16:creationId xmlns:a16="http://schemas.microsoft.com/office/drawing/2014/main" id="{178815BD-97E5-467F-AB8A-ABEB00C51E66}"/>
              </a:ext>
            </a:extLst>
          </p:cNvPr>
          <p:cNvSpPr txBox="1"/>
          <p:nvPr/>
        </p:nvSpPr>
        <p:spPr>
          <a:xfrm>
            <a:off x="7493496" y="4567670"/>
            <a:ext cx="22498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Zdroj: Martin Pichl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2858510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86808674-C1CB-4DD0-A090-7F037340D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povinnosti: zveřejnění v NAP</a:t>
            </a:r>
            <a:endParaRPr lang="en-GB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A7E30BE-4E02-4D87-B1F3-89C8AD8BA7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Pokud daná data povinný </a:t>
            </a:r>
            <a:r>
              <a:rPr lang="cs-CZ" b="1" dirty="0"/>
              <a:t>subjekt</a:t>
            </a:r>
            <a:r>
              <a:rPr lang="cs-CZ" dirty="0"/>
              <a:t> sbírá má povinnost je </a:t>
            </a:r>
            <a:r>
              <a:rPr lang="cs-CZ" b="1" dirty="0">
                <a:solidFill>
                  <a:schemeClr val="accent5"/>
                </a:solidFill>
              </a:rPr>
              <a:t>zveřejnit prostřednictvím NAP</a:t>
            </a:r>
            <a:r>
              <a:rPr lang="cs-CZ" dirty="0"/>
              <a:t> ve stanoveném formátu (či interoperabilním).</a:t>
            </a:r>
          </a:p>
          <a:p>
            <a:r>
              <a:rPr lang="cs-CZ" dirty="0"/>
              <a:t>zveřejnění informací o:</a:t>
            </a:r>
          </a:p>
          <a:p>
            <a:pPr lvl="1"/>
            <a:r>
              <a:rPr lang="cs-CZ" sz="1800" dirty="0"/>
              <a:t>Poskytovateli</a:t>
            </a:r>
          </a:p>
          <a:p>
            <a:pPr lvl="1"/>
            <a:r>
              <a:rPr lang="cs-CZ" sz="1800" dirty="0"/>
              <a:t>Datové sadě: typy dat, </a:t>
            </a:r>
            <a:br>
              <a:rPr lang="cs-CZ" sz="1800" dirty="0"/>
            </a:br>
            <a:r>
              <a:rPr lang="cs-CZ" sz="1800" dirty="0"/>
              <a:t>geografické pokrytí, formát, </a:t>
            </a:r>
            <a:br>
              <a:rPr lang="cs-CZ" sz="1800" dirty="0"/>
            </a:br>
            <a:r>
              <a:rPr lang="cs-CZ" sz="1800" dirty="0"/>
              <a:t>protokol, přístupové </a:t>
            </a:r>
            <a:r>
              <a:rPr lang="cs-CZ" sz="1800" dirty="0" err="1"/>
              <a:t>url</a:t>
            </a:r>
            <a:r>
              <a:rPr lang="cs-CZ" sz="1800" dirty="0"/>
              <a:t>. </a:t>
            </a:r>
            <a:br>
              <a:rPr lang="cs-CZ" sz="1800" dirty="0"/>
            </a:br>
            <a:r>
              <a:rPr lang="cs-CZ" sz="1800" dirty="0"/>
              <a:t>= </a:t>
            </a:r>
            <a:r>
              <a:rPr lang="cs-CZ" sz="1800" dirty="0">
                <a:solidFill>
                  <a:schemeClr val="accent5"/>
                </a:solidFill>
              </a:rPr>
              <a:t>přesně stanoveno v NAP</a:t>
            </a:r>
          </a:p>
          <a:p>
            <a:pPr lvl="1"/>
            <a:r>
              <a:rPr lang="cs-CZ" sz="1800" dirty="0"/>
              <a:t>Licenčním ujednání</a:t>
            </a:r>
            <a:endParaRPr lang="cs-CZ" dirty="0"/>
          </a:p>
          <a:p>
            <a:endParaRPr lang="en-GB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B9D42D7-7C8C-4728-AD9E-DDD93ECCE6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5112" y="1940632"/>
            <a:ext cx="3887764" cy="286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37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86808674-C1CB-4DD0-A090-7F037340D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povinnosti: prohlášení o shodě</a:t>
            </a:r>
            <a:endParaRPr lang="en-GB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A7E30BE-4E02-4D87-B1F3-89C8AD8BA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4694476" cy="3416400"/>
          </a:xfrm>
        </p:spPr>
        <p:txBody>
          <a:bodyPr>
            <a:normAutofit/>
          </a:bodyPr>
          <a:lstStyle/>
          <a:p>
            <a:r>
              <a:rPr lang="cs-CZ" dirty="0"/>
              <a:t>Součástí zveřejnění je prohlášení </a:t>
            </a:r>
            <a:br>
              <a:rPr lang="cs-CZ" dirty="0"/>
            </a:br>
            <a:r>
              <a:rPr lang="cs-CZ" dirty="0"/>
              <a:t>o shodě se specifikací = Formální dokument podepsaný subjektem</a:t>
            </a:r>
          </a:p>
          <a:p>
            <a:r>
              <a:rPr lang="cs-CZ" dirty="0"/>
              <a:t>Dodává se MD a NAP při registraci</a:t>
            </a:r>
          </a:p>
          <a:p>
            <a:r>
              <a:rPr lang="cs-CZ" dirty="0"/>
              <a:t>Dostupný na stránkách </a:t>
            </a:r>
            <a:r>
              <a:rPr lang="cs-CZ" dirty="0" err="1"/>
              <a:t>NAPu</a:t>
            </a:r>
            <a:r>
              <a:rPr lang="cs-CZ" dirty="0"/>
              <a:t> zde: </a:t>
            </a:r>
            <a:r>
              <a:rPr lang="cs-CZ" dirty="0">
                <a:hlinkClick r:id="rId3"/>
              </a:rPr>
              <a:t>https://registr.dopravniinfo.cz/cs/about/registration/</a:t>
            </a:r>
            <a:r>
              <a:rPr lang="cs-CZ" dirty="0"/>
              <a:t> </a:t>
            </a:r>
          </a:p>
          <a:p>
            <a:r>
              <a:rPr lang="cs-CZ" dirty="0"/>
              <a:t>Současně je potřeba dodat doplňkovou dokumentaci pro potřeby ověření že uvedené informace jsou pravdivé.</a:t>
            </a:r>
          </a:p>
          <a:p>
            <a:endParaRPr lang="en-GB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B32B831-53B0-4D9C-A741-27ADCC39F7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7240" y="1017725"/>
            <a:ext cx="3869624" cy="364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113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86808674-C1CB-4DD0-A090-7F037340D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povinnosti: publikace dat ve formátu DATEX II</a:t>
            </a:r>
            <a:endParaRPr lang="en-GB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A7E30BE-4E02-4D87-B1F3-89C8AD8BA7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Stanovené formáty pro různé typy dat jsou (většinou) DATEX II v2.3 či vyšší.</a:t>
            </a:r>
          </a:p>
          <a:p>
            <a:endParaRPr lang="cs-CZ" dirty="0"/>
          </a:p>
          <a:p>
            <a:endParaRPr lang="en-GB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C701D4DE-FFBD-4D8E-8705-785A2F992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233905"/>
              </p:ext>
            </p:extLst>
          </p:nvPr>
        </p:nvGraphicFramePr>
        <p:xfrm>
          <a:off x="526272" y="1660690"/>
          <a:ext cx="7999357" cy="2872899"/>
        </p:xfrm>
        <a:graphic>
          <a:graphicData uri="http://schemas.openxmlformats.org/drawingml/2006/table">
            <a:tbl>
              <a:tblPr/>
              <a:tblGrid>
                <a:gridCol w="5466666">
                  <a:extLst>
                    <a:ext uri="{9D8B030D-6E8A-4147-A177-3AD203B41FA5}">
                      <a16:colId xmlns:a16="http://schemas.microsoft.com/office/drawing/2014/main" val="322820835"/>
                    </a:ext>
                  </a:extLst>
                </a:gridCol>
                <a:gridCol w="2532691">
                  <a:extLst>
                    <a:ext uri="{9D8B030D-6E8A-4147-A177-3AD203B41FA5}">
                      <a16:colId xmlns:a16="http://schemas.microsoft.com/office/drawing/2014/main" val="1769506111"/>
                    </a:ext>
                  </a:extLst>
                </a:gridCol>
              </a:tblGrid>
              <a:tr h="239519">
                <a:tc>
                  <a:txBody>
                    <a:bodyPr/>
                    <a:lstStyle/>
                    <a:p>
                      <a:pPr fontAlgn="ctr"/>
                      <a:r>
                        <a:rPr lang="fr-FR" sz="1100" u="none" strike="noStrike">
                          <a:solidFill>
                            <a:srgbClr val="2980B9"/>
                          </a:solidFill>
                          <a:effectLst/>
                          <a:hlinkClick r:id="rId3"/>
                        </a:rPr>
                        <a:t>DATEX II Situation Publication - Běžné dopravní informace</a:t>
                      </a:r>
                      <a:endParaRPr lang="fr-FR" sz="1100">
                        <a:effectLst/>
                      </a:endParaRP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6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100">
                          <a:effectLst/>
                        </a:rPr>
                        <a:t>x-format:cz-ndic_d2-common-v1.1</a:t>
                      </a: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457371"/>
                  </a:ext>
                </a:extLst>
              </a:tr>
              <a:tr h="239519">
                <a:tc>
                  <a:txBody>
                    <a:bodyPr/>
                    <a:lstStyle/>
                    <a:p>
                      <a:pPr fontAlgn="ctr"/>
                      <a:r>
                        <a:rPr lang="fr-FR" sz="1100" u="none" strike="noStrike">
                          <a:solidFill>
                            <a:srgbClr val="2980B9"/>
                          </a:solidFill>
                          <a:effectLst/>
                          <a:hlinkClick r:id="rId4"/>
                        </a:rPr>
                        <a:t>DATEX II Situation Publication - Uzavírky a omezení</a:t>
                      </a:r>
                      <a:endParaRPr lang="fr-FR" sz="1100">
                        <a:effectLst/>
                      </a:endParaRP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100">
                          <a:effectLst/>
                        </a:rPr>
                        <a:t>x-format:cz-ndic_d2-restrictions-v1.1</a:t>
                      </a: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064427"/>
                  </a:ext>
                </a:extLst>
              </a:tr>
              <a:tr h="239519">
                <a:tc>
                  <a:txBody>
                    <a:bodyPr/>
                    <a:lstStyle/>
                    <a:p>
                      <a:pPr fontAlgn="ctr"/>
                      <a:r>
                        <a:rPr lang="fr-FR" sz="1100" u="none" strike="noStrike">
                          <a:solidFill>
                            <a:srgbClr val="2980B9"/>
                          </a:solidFill>
                          <a:effectLst/>
                          <a:hlinkClick r:id="rId5"/>
                        </a:rPr>
                        <a:t>DATEX II Situation Publication - Počasí</a:t>
                      </a:r>
                      <a:endParaRPr lang="fr-FR" sz="1100">
                        <a:effectLst/>
                      </a:endParaRP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6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100">
                          <a:effectLst/>
                        </a:rPr>
                        <a:t>x-format:cz-ndic_d2-weather-v1.1</a:t>
                      </a: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211095"/>
                  </a:ext>
                </a:extLst>
              </a:tr>
              <a:tr h="239519">
                <a:tc>
                  <a:txBody>
                    <a:bodyPr/>
                    <a:lstStyle/>
                    <a:p>
                      <a:pPr fontAlgn="ctr"/>
                      <a:r>
                        <a:rPr lang="en-GB" sz="1100" u="none" strike="noStrike">
                          <a:solidFill>
                            <a:srgbClr val="2980B9"/>
                          </a:solidFill>
                          <a:effectLst/>
                          <a:hlinkClick r:id="rId6"/>
                        </a:rPr>
                        <a:t>DATEX II Elaborated Data Publication - Hustota provozu</a:t>
                      </a:r>
                      <a:endParaRPr lang="en-GB" sz="1100">
                        <a:effectLst/>
                      </a:endParaRP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100">
                          <a:effectLst/>
                        </a:rPr>
                        <a:t>x-format:cz-ndic_d2-traffic-status-v1.1</a:t>
                      </a: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142311"/>
                  </a:ext>
                </a:extLst>
              </a:tr>
              <a:tr h="239519">
                <a:tc>
                  <a:txBody>
                    <a:bodyPr/>
                    <a:lstStyle/>
                    <a:p>
                      <a:pPr fontAlgn="ctr"/>
                      <a:r>
                        <a:rPr lang="en-GB" sz="1100" u="none" strike="noStrike">
                          <a:solidFill>
                            <a:srgbClr val="2980B9"/>
                          </a:solidFill>
                          <a:effectLst/>
                          <a:hlinkClick r:id="rId7"/>
                        </a:rPr>
                        <a:t>DATEX II Elaborated Data Publication - Dojezdové doby</a:t>
                      </a:r>
                      <a:endParaRPr lang="en-GB" sz="1100">
                        <a:effectLst/>
                      </a:endParaRP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6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100">
                          <a:effectLst/>
                        </a:rPr>
                        <a:t>x-format:cz-ndic_d2-travel-time-v1.1</a:t>
                      </a: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277386"/>
                  </a:ext>
                </a:extLst>
              </a:tr>
              <a:tr h="151275">
                <a:tc>
                  <a:txBody>
                    <a:bodyPr/>
                    <a:lstStyle/>
                    <a:p>
                      <a:pPr fontAlgn="ctr"/>
                      <a:r>
                        <a:rPr lang="en-GB" sz="1100" u="none" strike="noStrike" dirty="0">
                          <a:solidFill>
                            <a:srgbClr val="2980B9"/>
                          </a:solidFill>
                          <a:effectLst/>
                          <a:hlinkClick r:id="rId8"/>
                        </a:rPr>
                        <a:t>DATEX II Elaborated Data Publication - FCD data</a:t>
                      </a:r>
                      <a:endParaRPr lang="en-GB" sz="1100" dirty="0">
                        <a:effectLst/>
                      </a:endParaRP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6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100" dirty="0">
                          <a:effectLst/>
                        </a:rPr>
                        <a:t>x-format:cz-ndic_d2-fcd-v1.1</a:t>
                      </a: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604584"/>
                  </a:ext>
                </a:extLst>
              </a:tr>
              <a:tr h="151275">
                <a:tc>
                  <a:txBody>
                    <a:bodyPr/>
                    <a:lstStyle/>
                    <a:p>
                      <a:pPr fontAlgn="ctr"/>
                      <a:r>
                        <a:rPr lang="en-GB" sz="1100" u="none" strike="noStrike">
                          <a:solidFill>
                            <a:srgbClr val="2980B9"/>
                          </a:solidFill>
                          <a:effectLst/>
                          <a:hlinkClick r:id="rId9"/>
                        </a:rPr>
                        <a:t>DATEX II Predefined Location Publication - Předdefinované polohy</a:t>
                      </a:r>
                      <a:endParaRPr lang="en-GB" sz="1100">
                        <a:effectLst/>
                      </a:endParaRP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6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100" dirty="0">
                          <a:effectLst/>
                        </a:rPr>
                        <a:t>x-format:cz-ndic_d2-predefined-location-set-v1.1</a:t>
                      </a: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480660"/>
                  </a:ext>
                </a:extLst>
              </a:tr>
              <a:tr h="239519">
                <a:tc>
                  <a:txBody>
                    <a:bodyPr/>
                    <a:lstStyle/>
                    <a:p>
                      <a:pPr fontAlgn="ctr"/>
                      <a:r>
                        <a:rPr lang="en-GB" sz="1100" u="none" strike="noStrike" dirty="0">
                          <a:solidFill>
                            <a:srgbClr val="2980B9"/>
                          </a:solidFill>
                          <a:effectLst/>
                          <a:hlinkClick r:id="rId10"/>
                        </a:rPr>
                        <a:t>DATEX II VMS Publication – </a:t>
                      </a:r>
                      <a:r>
                        <a:rPr lang="en-GB" sz="1100" u="none" strike="noStrike" dirty="0" err="1">
                          <a:solidFill>
                            <a:srgbClr val="2980B9"/>
                          </a:solidFill>
                          <a:effectLst/>
                          <a:hlinkClick r:id="rId10"/>
                        </a:rPr>
                        <a:t>Proměnné</a:t>
                      </a:r>
                      <a:r>
                        <a:rPr lang="en-GB" sz="1100" u="none" strike="noStrike" dirty="0">
                          <a:solidFill>
                            <a:srgbClr val="2980B9"/>
                          </a:solidFill>
                          <a:effectLst/>
                          <a:hlinkClick r:id="rId10"/>
                        </a:rPr>
                        <a:t> </a:t>
                      </a:r>
                      <a:r>
                        <a:rPr lang="en-GB" sz="1100" u="none" strike="noStrike" dirty="0" err="1">
                          <a:solidFill>
                            <a:srgbClr val="2980B9"/>
                          </a:solidFill>
                          <a:effectLst/>
                          <a:hlinkClick r:id="rId10"/>
                        </a:rPr>
                        <a:t>dopravní</a:t>
                      </a:r>
                      <a:r>
                        <a:rPr lang="en-GB" sz="1100" u="none" strike="noStrike" dirty="0">
                          <a:solidFill>
                            <a:srgbClr val="2980B9"/>
                          </a:solidFill>
                          <a:effectLst/>
                          <a:hlinkClick r:id="rId10"/>
                        </a:rPr>
                        <a:t> </a:t>
                      </a:r>
                      <a:r>
                        <a:rPr lang="en-GB" sz="1100" u="none" strike="noStrike" dirty="0" err="1">
                          <a:solidFill>
                            <a:srgbClr val="2980B9"/>
                          </a:solidFill>
                          <a:effectLst/>
                          <a:hlinkClick r:id="rId10"/>
                        </a:rPr>
                        <a:t>značení</a:t>
                      </a:r>
                      <a:endParaRPr lang="en-GB" sz="1100" dirty="0">
                        <a:effectLst/>
                      </a:endParaRP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100">
                          <a:effectLst/>
                        </a:rPr>
                        <a:t>x-format:cz-ndic_d2-vms-v1.0</a:t>
                      </a: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657213"/>
                  </a:ext>
                </a:extLst>
              </a:tr>
              <a:tr h="239519">
                <a:tc>
                  <a:txBody>
                    <a:bodyPr/>
                    <a:lstStyle/>
                    <a:p>
                      <a:pPr fontAlgn="ctr"/>
                      <a:r>
                        <a:rPr lang="en-GB" sz="1100" u="none" strike="noStrike">
                          <a:solidFill>
                            <a:srgbClr val="2980B9"/>
                          </a:solidFill>
                          <a:effectLst/>
                          <a:hlinkClick r:id="rId11"/>
                        </a:rPr>
                        <a:t>DATEX II VMS Table Publication – Proměnné dopravní značení</a:t>
                      </a:r>
                      <a:endParaRPr lang="en-GB" sz="1100">
                        <a:effectLst/>
                      </a:endParaRP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6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100">
                          <a:effectLst/>
                        </a:rPr>
                        <a:t>x-format:cz-ndic_d2-vms-table-v1.0</a:t>
                      </a: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46471"/>
                  </a:ext>
                </a:extLst>
              </a:tr>
              <a:tr h="239519">
                <a:tc>
                  <a:txBody>
                    <a:bodyPr/>
                    <a:lstStyle/>
                    <a:p>
                      <a:pPr fontAlgn="ctr"/>
                      <a:r>
                        <a:rPr lang="en-GB" sz="1100" u="none" strike="noStrike">
                          <a:solidFill>
                            <a:srgbClr val="2980B9"/>
                          </a:solidFill>
                          <a:effectLst/>
                          <a:hlinkClick r:id="rId12"/>
                        </a:rPr>
                        <a:t>DATEX II Parking Table Publication – Tabulka parkovišť nákladních vozidel</a:t>
                      </a:r>
                      <a:endParaRPr lang="en-GB" sz="1100">
                        <a:effectLst/>
                      </a:endParaRP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100">
                          <a:effectLst/>
                        </a:rPr>
                        <a:t>x-format:cz-ndic_d2-itp-table-v1.0</a:t>
                      </a: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149261"/>
                  </a:ext>
                </a:extLst>
              </a:tr>
              <a:tr h="327763">
                <a:tc>
                  <a:txBody>
                    <a:bodyPr/>
                    <a:lstStyle/>
                    <a:p>
                      <a:pPr fontAlgn="ctr"/>
                      <a:r>
                        <a:rPr lang="sv-SE" sz="1100" u="none" strike="noStrike">
                          <a:solidFill>
                            <a:srgbClr val="2980B9"/>
                          </a:solidFill>
                          <a:effectLst/>
                          <a:hlinkClick r:id="rId13"/>
                        </a:rPr>
                        <a:t>DATEX II Parking Situation Publication – Situace na parkovištích nákladních vozidel</a:t>
                      </a:r>
                      <a:endParaRPr lang="sv-SE" sz="1100">
                        <a:effectLst/>
                      </a:endParaRP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6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100" dirty="0">
                          <a:effectLst/>
                        </a:rPr>
                        <a:t>x-format:cz-ndic_d2-itp-situation-v1.0</a:t>
                      </a:r>
                    </a:p>
                  </a:txBody>
                  <a:tcPr marL="63031" marR="63031" marT="31516" marB="31516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310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532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86808674-C1CB-4DD0-A090-7F037340D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povinnosti: </a:t>
            </a:r>
            <a:r>
              <a:rPr lang="cs-CZ" b="1" dirty="0"/>
              <a:t>formát publikace</a:t>
            </a:r>
            <a:endParaRPr lang="en-GB" b="1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A7E30BE-4E02-4D87-B1F3-89C8AD8BA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699" y="1152475"/>
            <a:ext cx="4661583" cy="35460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Stanovený formát je DATEX II v2.3 a vyšší, obecný model, potřeba profilovat </a:t>
            </a:r>
            <a:r>
              <a:rPr lang="cs-CZ" dirty="0">
                <a:hlinkClick r:id="rId3"/>
              </a:rPr>
              <a:t>https://docs.datex2.eu/downloads/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b="1" dirty="0">
                <a:solidFill>
                  <a:schemeClr val="accent5"/>
                </a:solidFill>
              </a:rPr>
              <a:t>HARMONIZACE</a:t>
            </a:r>
            <a:r>
              <a:rPr lang="cs-CZ" dirty="0"/>
              <a:t>: Ideální je pro vlastní data použít profily vytvořené NDIC, </a:t>
            </a:r>
            <a:r>
              <a:rPr lang="cs-CZ" dirty="0">
                <a:solidFill>
                  <a:schemeClr val="accent5"/>
                </a:solidFill>
              </a:rPr>
              <a:t>profily</a:t>
            </a:r>
            <a:r>
              <a:rPr lang="cs-CZ" dirty="0"/>
              <a:t> </a:t>
            </a:r>
            <a:r>
              <a:rPr lang="cs-CZ" dirty="0">
                <a:solidFill>
                  <a:schemeClr val="accent5"/>
                </a:solidFill>
              </a:rPr>
              <a:t>pro</a:t>
            </a:r>
            <a:r>
              <a:rPr lang="cs-CZ" dirty="0"/>
              <a:t> </a:t>
            </a:r>
            <a:r>
              <a:rPr lang="cs-CZ" dirty="0">
                <a:solidFill>
                  <a:schemeClr val="accent5"/>
                </a:solidFill>
              </a:rPr>
              <a:t>dopravní informace a dopravní data jsou hotovy</a:t>
            </a:r>
            <a:r>
              <a:rPr lang="cs-CZ" dirty="0"/>
              <a:t>, pro parkování se připravují (jednotná správa identifikátorů park. míst)</a:t>
            </a:r>
          </a:p>
          <a:p>
            <a:endParaRPr lang="cs-CZ" dirty="0"/>
          </a:p>
          <a:p>
            <a:r>
              <a:rPr lang="cs-CZ" b="1" dirty="0">
                <a:solidFill>
                  <a:schemeClr val="accent5"/>
                </a:solidFill>
              </a:rPr>
              <a:t>= lze vytvořit profily nové, potřeba domluvit s NDIC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265DBB-6154-4C67-A204-F50FC372905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7558"/>
          <a:stretch/>
        </p:blipFill>
        <p:spPr>
          <a:xfrm>
            <a:off x="5169709" y="1152475"/>
            <a:ext cx="3662591" cy="324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383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86808674-C1CB-4DD0-A090-7F037340D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povinnosti: formát publikace </a:t>
            </a:r>
            <a:r>
              <a:rPr lang="cs-CZ" b="1" dirty="0"/>
              <a:t>DATEX II</a:t>
            </a:r>
            <a:endParaRPr lang="en-GB" b="1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A7E30BE-4E02-4D87-B1F3-89C8AD8BA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4411604" cy="3807158"/>
          </a:xfrm>
        </p:spPr>
        <p:txBody>
          <a:bodyPr>
            <a:normAutofit fontScale="92500"/>
          </a:bodyPr>
          <a:lstStyle/>
          <a:p>
            <a:pPr marL="114300" indent="0">
              <a:spcAft>
                <a:spcPts val="1200"/>
              </a:spcAft>
              <a:buNone/>
            </a:pPr>
            <a:r>
              <a:rPr lang="cs-CZ" b="1" dirty="0">
                <a:solidFill>
                  <a:schemeClr val="accent5"/>
                </a:solidFill>
              </a:rPr>
              <a:t>Co stanovuje formát a profil?</a:t>
            </a:r>
          </a:p>
          <a:p>
            <a:r>
              <a:rPr lang="cs-CZ" sz="1900" dirty="0"/>
              <a:t>Obecné koncepty: co je formátem popisováno za informace, jaké části modelu se použijí, doporučení praxe</a:t>
            </a:r>
          </a:p>
          <a:p>
            <a:r>
              <a:rPr lang="cs-CZ" sz="1900" dirty="0"/>
              <a:t>Popis / určení platnosti / zprávy</a:t>
            </a:r>
          </a:p>
          <a:p>
            <a:r>
              <a:rPr lang="cs-CZ" sz="1900" dirty="0"/>
              <a:t>Doporučený popis polohy:</a:t>
            </a:r>
          </a:p>
          <a:p>
            <a:pPr lvl="1"/>
            <a:r>
              <a:rPr lang="cs-CZ" sz="1900" dirty="0"/>
              <a:t>ALERT-C lokační tabulky</a:t>
            </a:r>
          </a:p>
          <a:p>
            <a:pPr lvl="1"/>
            <a:r>
              <a:rPr lang="cs-CZ" sz="1900" dirty="0"/>
              <a:t>Staničení na úseku</a:t>
            </a:r>
          </a:p>
          <a:p>
            <a:pPr lvl="1"/>
            <a:r>
              <a:rPr lang="cs-CZ" sz="1900" dirty="0"/>
              <a:t>Popis pomocí </a:t>
            </a:r>
            <a:r>
              <a:rPr lang="cs-CZ" sz="1900" dirty="0" err="1"/>
              <a:t>Global</a:t>
            </a:r>
            <a:r>
              <a:rPr lang="cs-CZ" sz="1900" dirty="0"/>
              <a:t> </a:t>
            </a:r>
            <a:r>
              <a:rPr lang="cs-CZ" sz="1900" dirty="0" err="1"/>
              <a:t>networku</a:t>
            </a:r>
            <a:endParaRPr lang="cs-CZ" sz="1900" dirty="0"/>
          </a:p>
          <a:p>
            <a:pPr lvl="1"/>
            <a:r>
              <a:rPr lang="cs-CZ" sz="1900" dirty="0"/>
              <a:t>Souřadnic: WGS84 / S-JTSK</a:t>
            </a:r>
          </a:p>
          <a:p>
            <a:pPr lvl="1"/>
            <a:r>
              <a:rPr lang="cs-CZ" sz="1900" dirty="0" err="1"/>
              <a:t>OpenLR</a:t>
            </a:r>
            <a:r>
              <a:rPr lang="cs-CZ" sz="1900" dirty="0"/>
              <a:t>: dynamický způsob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0CFE028-E6C0-4A65-A2D0-67738380C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2509" y="932754"/>
            <a:ext cx="4187127" cy="4026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743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5E6F5-15BC-49FC-B179-6EB613E1A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tedy splním povinnosti</a:t>
            </a:r>
            <a:endParaRPr lang="en-GB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3E2D220-93A8-4328-961B-B8E070BCCC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cs-CZ" b="1" dirty="0"/>
              <a:t>Varianta jeden za všechny … dle OPD</a:t>
            </a:r>
          </a:p>
          <a:p>
            <a:r>
              <a:rPr lang="cs-CZ" dirty="0"/>
              <a:t>Zjistím jestli patřím mezi povinné subjekty (viz další slajdy, jedná se o nařízení SDRTI, SSTP a MMTIS)</a:t>
            </a:r>
          </a:p>
          <a:p>
            <a:r>
              <a:rPr lang="cs-CZ" dirty="0"/>
              <a:t>Zjistím jakými </a:t>
            </a:r>
            <a:r>
              <a:rPr lang="cs-CZ" dirty="0">
                <a:solidFill>
                  <a:schemeClr val="accent5"/>
                </a:solidFill>
              </a:rPr>
              <a:t>daty disponuji </a:t>
            </a:r>
            <a:r>
              <a:rPr lang="cs-CZ" dirty="0"/>
              <a:t>s ohledem na povinně poskytované údaje a podle typu dat se rozhodnu o </a:t>
            </a:r>
            <a:r>
              <a:rPr lang="cs-CZ" dirty="0">
                <a:solidFill>
                  <a:schemeClr val="accent5"/>
                </a:solidFill>
              </a:rPr>
              <a:t>vhodném vstupním formátu NDIC (v revizi)</a:t>
            </a:r>
          </a:p>
          <a:p>
            <a:r>
              <a:rPr lang="cs-CZ" dirty="0"/>
              <a:t>Pro chystané kategorie dat podepíši prohlášení o shodě a vytvořím doplňkovou dokumentaci oboje dodám </a:t>
            </a:r>
            <a:r>
              <a:rPr lang="cs-CZ" b="1" dirty="0">
                <a:solidFill>
                  <a:schemeClr val="accent5"/>
                </a:solidFill>
              </a:rPr>
              <a:t>NDIC</a:t>
            </a:r>
            <a:r>
              <a:rPr lang="cs-CZ" dirty="0"/>
              <a:t> (jednodušší).</a:t>
            </a:r>
          </a:p>
          <a:p>
            <a:r>
              <a:rPr lang="cs-CZ" dirty="0"/>
              <a:t>Dohodnu na integraci dat prostřednictvím vstupního rozhraní NDIC</a:t>
            </a:r>
          </a:p>
          <a:p>
            <a:r>
              <a:rPr lang="cs-CZ" dirty="0"/>
              <a:t>Dat poskytnu v dohodnutém formátu NDIC k integraci a následné publikaci</a:t>
            </a:r>
          </a:p>
          <a:p>
            <a:r>
              <a:rPr lang="cs-CZ" dirty="0">
                <a:solidFill>
                  <a:schemeClr val="accent5"/>
                </a:solidFill>
              </a:rPr>
              <a:t>Odpadá povinnost: registrace na </a:t>
            </a:r>
            <a:r>
              <a:rPr lang="cs-CZ" dirty="0" err="1">
                <a:solidFill>
                  <a:schemeClr val="accent5"/>
                </a:solidFill>
              </a:rPr>
              <a:t>NAPu</a:t>
            </a:r>
            <a:r>
              <a:rPr lang="cs-CZ" dirty="0">
                <a:solidFill>
                  <a:schemeClr val="accent5"/>
                </a:solidFill>
              </a:rPr>
              <a:t>, dokazování shody MD a řešení distribučního rozhraní včetně správy odběrů </a:t>
            </a:r>
            <a:endParaRPr lang="en-GB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069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Detailní povinnosti dle Nařízení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54189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AB356A8-4D09-4B8A-BD62-C0CFBE67F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Obsah</a:t>
            </a:r>
            <a:endParaRPr lang="en-GB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51F6A32-DB0A-4C48-8DAE-AB82901CD9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Seznámení s kontextem</a:t>
            </a:r>
          </a:p>
          <a:p>
            <a:r>
              <a:rPr lang="cs-CZ" dirty="0"/>
              <a:t>Seznámení s obsahem Nařízení v přenesené pravomoci </a:t>
            </a:r>
            <a:r>
              <a:rPr lang="en-GB" dirty="0"/>
              <a:t>885/2013, 886/2013 a 2015/962</a:t>
            </a:r>
            <a:endParaRPr lang="cs-CZ" dirty="0"/>
          </a:p>
          <a:p>
            <a:r>
              <a:rPr lang="cs-CZ" dirty="0"/>
              <a:t>Základní požadavky vyplývající z nařízení </a:t>
            </a:r>
            <a:r>
              <a:rPr lang="en-GB" dirty="0"/>
              <a:t>885/2013, 886/2013 a 2015/962</a:t>
            </a:r>
            <a:r>
              <a:rPr lang="cs-CZ" dirty="0"/>
              <a:t> pro vlastníky resp. poskytovatele dat.</a:t>
            </a:r>
          </a:p>
          <a:p>
            <a:r>
              <a:rPr lang="cs-CZ" dirty="0"/>
              <a:t>Požadavky na obsah dat </a:t>
            </a:r>
            <a:r>
              <a:rPr lang="cs-CZ"/>
              <a:t>dle nařízení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179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Nařízení č. 885/2013 ohledně poskytování informací o parkovacích místech pro nákladní dopravu</a:t>
            </a:r>
            <a:r>
              <a:rPr lang="cs-CZ" dirty="0"/>
              <a:t> (SSTP)</a:t>
            </a:r>
            <a:endParaRPr dirty="0"/>
          </a:p>
        </p:txBody>
      </p:sp>
      <p:sp>
        <p:nvSpPr>
          <p:cNvPr id="114" name="Google Shape;114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b="1" dirty="0"/>
              <a:t>Platí pro</a:t>
            </a:r>
            <a:r>
              <a:rPr lang="en" dirty="0"/>
              <a:t>: veřejné či soukromé provozovatele parkovišť </a:t>
            </a:r>
            <a:r>
              <a:rPr lang="cs-CZ" dirty="0"/>
              <a:t>pro nákladní dopravu </a:t>
            </a:r>
            <a:r>
              <a:rPr lang="en" dirty="0"/>
              <a:t>a poskytovatel</a:t>
            </a:r>
            <a:r>
              <a:rPr lang="cs-CZ" dirty="0"/>
              <a:t>e</a:t>
            </a:r>
            <a:r>
              <a:rPr lang="en" dirty="0"/>
              <a:t> služeb</a:t>
            </a:r>
            <a:r>
              <a:rPr lang="cs-CZ" dirty="0"/>
              <a:t> pro nákladní dopravu</a:t>
            </a:r>
            <a:r>
              <a:rPr lang="en" dirty="0"/>
              <a:t>.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dirty="0"/>
              <a:t>Povinné typy dat</a:t>
            </a:r>
            <a:r>
              <a:rPr lang="en" dirty="0"/>
              <a:t>: Statická data </a:t>
            </a:r>
            <a:r>
              <a:rPr lang="cs-CZ" dirty="0"/>
              <a:t>a</a:t>
            </a:r>
            <a:r>
              <a:rPr lang="en" dirty="0"/>
              <a:t> </a:t>
            </a:r>
            <a:r>
              <a:rPr lang="cs-CZ" dirty="0"/>
              <a:t>d</a:t>
            </a:r>
            <a:r>
              <a:rPr lang="en" dirty="0"/>
              <a:t>ynamická data o aktuální obsazenosti.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70E9F9B-6B53-4E2B-8090-D775D33C2645}"/>
              </a:ext>
            </a:extLst>
          </p:cNvPr>
          <p:cNvSpPr/>
          <p:nvPr/>
        </p:nvSpPr>
        <p:spPr>
          <a:xfrm>
            <a:off x="552588" y="2451706"/>
            <a:ext cx="7755954" cy="22467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just"/>
            <a:r>
              <a:rPr lang="cs-CZ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údaje provozního charakteru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Statické údaje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poloha parkoviště včetně lokalizace příjezdu a výjezdu, počet parkovacích míst pro nákladní vozidla a cena za parkování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Dynamické údaje o dostupnosti parkovacích míst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počet volných parkovacích míst, včetně informace, je-li parkoviště obsazené, uzavřené nebo informace o počtu volných míst k dispozici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cs-CZ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údaje o vybavenosti parkovacích míst a kontaktní údaje jejich provozovatelů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Informace o vybavení parkovací plochy a jejím zabezpečení: popis vybavení parkoviště a popis jeho zabezpečení proti páchání závažné trestné činnosti, počet parkovacích míst pro nákladní chladírenská a mrazírenská vozidla, speciální vybavení nebo poskytování služeb pro vozidel přepravující nadlimitní zásilky, vysoce rizikové nebezpečné věci podle dohody ADR apod.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Nařízení č. 886/2013 ohledně poskytování informací souvisejících s bezpečností silničního provozu</a:t>
            </a:r>
            <a:r>
              <a:rPr lang="cs-CZ" dirty="0"/>
              <a:t> (SRTI)</a:t>
            </a:r>
            <a:endParaRPr dirty="0"/>
          </a:p>
        </p:txBody>
      </p:sp>
      <p:sp>
        <p:nvSpPr>
          <p:cNvPr id="120" name="Google Shape;120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b="1" dirty="0"/>
              <a:t>Platí pro</a:t>
            </a:r>
            <a:r>
              <a:rPr lang="en" dirty="0"/>
              <a:t>: veřejní a/nebo soukromí provozovatelé komunikací a poskytovatelé služeb </a:t>
            </a:r>
            <a:r>
              <a:rPr lang="cs-CZ" dirty="0"/>
              <a:t>ITS (veřejní i soukromí) = prakticky kdokoliv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dirty="0"/>
              <a:t>Povinné typy dat</a:t>
            </a:r>
            <a:r>
              <a:rPr lang="en" dirty="0"/>
              <a:t>: je pevně stanoveno </a:t>
            </a:r>
            <a:r>
              <a:rPr lang="cs-CZ" dirty="0"/>
              <a:t>8</a:t>
            </a:r>
            <a:r>
              <a:rPr lang="en" dirty="0"/>
              <a:t> typů dat</a:t>
            </a:r>
            <a:r>
              <a:rPr lang="cs-CZ" dirty="0"/>
              <a:t>:</a:t>
            </a:r>
            <a:endParaRPr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857EA22-C914-4BC6-B46E-304202924F68}"/>
              </a:ext>
            </a:extLst>
          </p:cNvPr>
          <p:cNvSpPr/>
          <p:nvPr/>
        </p:nvSpPr>
        <p:spPr>
          <a:xfrm>
            <a:off x="634818" y="2451706"/>
            <a:ext cx="4108221" cy="22467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/>
              <a:t>dočasně kluzká vozovka</a:t>
            </a:r>
          </a:p>
          <a:p>
            <a:pPr marL="342900" indent="-342900">
              <a:buFont typeface="+mj-lt"/>
              <a:buAutoNum type="arabicPeriod"/>
            </a:pPr>
            <a:r>
              <a:rPr lang="cs-CZ"/>
              <a:t>zvířata, osoby, překážky, předměty na vozovce</a:t>
            </a:r>
          </a:p>
          <a:p>
            <a:pPr marL="342900" indent="-342900">
              <a:buFont typeface="+mj-lt"/>
              <a:buAutoNum type="arabicPeriod"/>
            </a:pPr>
            <a:r>
              <a:rPr lang="cs-CZ"/>
              <a:t>nezajištěné místo dopravní nehody</a:t>
            </a:r>
          </a:p>
          <a:p>
            <a:pPr marL="342900" indent="-342900">
              <a:buFont typeface="+mj-lt"/>
              <a:buAutoNum type="arabicPeriod"/>
            </a:pPr>
            <a:r>
              <a:rPr lang="cs-CZ"/>
              <a:t>krátkodobé práce na silnici</a:t>
            </a:r>
          </a:p>
          <a:p>
            <a:pPr marL="342900" indent="-342900">
              <a:buFont typeface="+mj-lt"/>
              <a:buAutoNum type="arabicPeriod"/>
            </a:pPr>
            <a:r>
              <a:rPr lang="cs-CZ"/>
              <a:t>snížená viditelnost</a:t>
            </a:r>
          </a:p>
          <a:p>
            <a:pPr marL="342900" indent="-342900">
              <a:buFont typeface="+mj-lt"/>
              <a:buAutoNum type="arabicPeriod"/>
            </a:pPr>
            <a:r>
              <a:rPr lang="cs-CZ"/>
              <a:t>vozidlo v protisměru</a:t>
            </a:r>
          </a:p>
          <a:p>
            <a:pPr marL="342900" indent="-342900">
              <a:buFont typeface="+mj-lt"/>
              <a:buAutoNum type="arabicPeriod"/>
            </a:pPr>
            <a:r>
              <a:rPr lang="cs-CZ"/>
              <a:t>neřízené zastavení silničního provozu na pozemní komunikaci</a:t>
            </a:r>
          </a:p>
          <a:p>
            <a:pPr marL="342900" indent="-342900">
              <a:buFont typeface="+mj-lt"/>
              <a:buAutoNum type="arabicPeriod"/>
            </a:pPr>
            <a:r>
              <a:rPr lang="cs-CZ"/>
              <a:t>mimořádné povětrnostní podmínky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1" indent="-1600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dirty="0"/>
              <a:t>Nařízení č. 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2015/962</a:t>
            </a:r>
            <a:r>
              <a:rPr lang="en" dirty="0"/>
              <a:t> ohledně poskytování informací o dopravním provozu v reálném čase</a:t>
            </a:r>
            <a:r>
              <a:rPr lang="cs-CZ" dirty="0"/>
              <a:t> (RTTI)</a:t>
            </a:r>
            <a:endParaRPr dirty="0"/>
          </a:p>
        </p:txBody>
      </p:sp>
      <p:sp>
        <p:nvSpPr>
          <p:cNvPr id="126" name="Google Shape;126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b="1" dirty="0"/>
              <a:t>Platí pro:</a:t>
            </a:r>
            <a:r>
              <a:rPr lang="en" dirty="0"/>
              <a:t> Silniční orgány a provozovatelé silnic ve spolupráci s výrobci digitálních map a poskytovateli služeb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dirty="0"/>
              <a:t>Povinné typy dat</a:t>
            </a:r>
            <a:r>
              <a:rPr lang="en" dirty="0"/>
              <a:t>: </a:t>
            </a:r>
            <a:r>
              <a:rPr lang="en" u="sng" dirty="0"/>
              <a:t>Statická data</a:t>
            </a:r>
            <a:r>
              <a:rPr lang="en" dirty="0"/>
              <a:t> o silniční síti včetně geometrie a atributů PK, dopravní značení, omezení rychlosti poloha mýtných bran, poloha čerpacích a dobíjecích stanic, zastávek atp. </a:t>
            </a:r>
            <a:r>
              <a:rPr lang="en" u="sng" dirty="0"/>
              <a:t>Dynamická data</a:t>
            </a:r>
            <a:r>
              <a:rPr lang="en" dirty="0"/>
              <a:t> na silniční síti včetně uzavírek, nehod, stavu silnice sjízdnosti, dostupnosti parkovacích míst, hustota provozu, rychlost, cestovní čas atp.</a:t>
            </a: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B41AA5-F47F-4B3E-B723-EA149A2DD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RTTI: Mezi druhy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statických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 o silniční síti patří zejména:</a:t>
            </a:r>
            <a:endParaRPr lang="cs-CZ" dirty="0"/>
          </a:p>
        </p:txBody>
      </p:sp>
      <p:sp>
        <p:nvSpPr>
          <p:cNvPr id="45" name="Obdélník 44">
            <a:extLst>
              <a:ext uri="{FF2B5EF4-FFF2-40B4-BE49-F238E27FC236}">
                <a16:creationId xmlns:a16="http://schemas.microsoft.com/office/drawing/2014/main" id="{300D11AE-072D-41F9-A5BD-C716AB5BE67F}"/>
              </a:ext>
            </a:extLst>
          </p:cNvPr>
          <p:cNvSpPr/>
          <p:nvPr/>
        </p:nvSpPr>
        <p:spPr>
          <a:xfrm>
            <a:off x="311700" y="1068422"/>
            <a:ext cx="3956919" cy="35099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úseky silniční sítě a jejich fyzické vlastnosti, například.:</a:t>
            </a:r>
          </a:p>
          <a:p>
            <a:pPr marL="457200">
              <a:lnSpc>
                <a:spcPct val="114000"/>
              </a:lnSpc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i) geometrie;</a:t>
            </a:r>
          </a:p>
          <a:p>
            <a:pPr marL="457200">
              <a:lnSpc>
                <a:spcPct val="114000"/>
              </a:lnSpc>
            </a:pPr>
            <a:r>
              <a:rPr lang="cs-CZ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šířka silnice;</a:t>
            </a:r>
          </a:p>
          <a:p>
            <a:pPr marL="457200">
              <a:lnSpc>
                <a:spcPct val="114000"/>
              </a:lnSpc>
            </a:pPr>
            <a:r>
              <a:rPr lang="cs-CZ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počet jízdních pruhů;</a:t>
            </a:r>
          </a:p>
          <a:p>
            <a:pPr marL="457200">
              <a:lnSpc>
                <a:spcPct val="114000"/>
              </a:lnSpc>
            </a:pPr>
            <a:r>
              <a:rPr lang="cs-CZ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iv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sklon;</a:t>
            </a:r>
          </a:p>
          <a:p>
            <a:pPr marL="457200">
              <a:lnSpc>
                <a:spcPct val="114000"/>
              </a:lnSpc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v) křižovatky;</a:t>
            </a:r>
          </a:p>
          <a:p>
            <a:pPr>
              <a:lnSpc>
                <a:spcPct val="114000"/>
              </a:lnSpc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klasifikace silnic;</a:t>
            </a:r>
          </a:p>
          <a:p>
            <a:pPr>
              <a:lnSpc>
                <a:spcPct val="114000"/>
              </a:lnSpc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c) dopravní značení v souvislosti s dopravními předpisy a nebezpečím, například:</a:t>
            </a:r>
          </a:p>
          <a:p>
            <a:pPr marL="457200">
              <a:lnSpc>
                <a:spcPct val="114000"/>
              </a:lnSpc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i) podmínky přístupu do tunelů;</a:t>
            </a:r>
          </a:p>
          <a:p>
            <a:pPr marL="457200">
              <a:lnSpc>
                <a:spcPct val="114000"/>
              </a:lnSpc>
            </a:pPr>
            <a:r>
              <a:rPr lang="cs-CZ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podmínky přístupu na mosty;</a:t>
            </a:r>
          </a:p>
          <a:p>
            <a:pPr marL="457200">
              <a:lnSpc>
                <a:spcPct val="114000"/>
              </a:lnSpc>
            </a:pPr>
            <a:r>
              <a:rPr lang="cs-CZ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trvalá omezení přístupu;</a:t>
            </a:r>
          </a:p>
          <a:p>
            <a:pPr marL="457200">
              <a:lnSpc>
                <a:spcPct val="114000"/>
              </a:lnSpc>
            </a:pPr>
            <a:r>
              <a:rPr lang="cs-CZ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iv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jiné dopravní předpisy;</a:t>
            </a:r>
          </a:p>
        </p:txBody>
      </p:sp>
      <p:sp>
        <p:nvSpPr>
          <p:cNvPr id="46" name="Obdélník 45">
            <a:extLst>
              <a:ext uri="{FF2B5EF4-FFF2-40B4-BE49-F238E27FC236}">
                <a16:creationId xmlns:a16="http://schemas.microsoft.com/office/drawing/2014/main" id="{37C20FAA-26B1-4FAD-A66D-8EAD5C3E34DA}"/>
              </a:ext>
            </a:extLst>
          </p:cNvPr>
          <p:cNvSpPr/>
          <p:nvPr/>
        </p:nvSpPr>
        <p:spPr>
          <a:xfrm>
            <a:off x="4479902" y="1017725"/>
            <a:ext cx="4664098" cy="37555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d) omezení rychlosti;</a:t>
            </a:r>
          </a:p>
          <a:p>
            <a:pPr>
              <a:lnSpc>
                <a:spcPct val="114000"/>
              </a:lnSpc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e) plány dispozičních řešení dopravních komunikací;</a:t>
            </a:r>
          </a:p>
          <a:p>
            <a:pPr>
              <a:lnSpc>
                <a:spcPct val="114000"/>
              </a:lnSpc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f) předpisy pro nákladní dopravu;</a:t>
            </a:r>
          </a:p>
          <a:p>
            <a:pPr>
              <a:lnSpc>
                <a:spcPct val="114000"/>
              </a:lnSpc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g) poloha mýtných bran;</a:t>
            </a:r>
          </a:p>
          <a:p>
            <a:pPr>
              <a:lnSpc>
                <a:spcPct val="114000"/>
              </a:lnSpc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h) označení zpoplatněných silnic, platné pevně stanovené poplatky za užívání silnic a dostupné platební metody;</a:t>
            </a:r>
          </a:p>
          <a:p>
            <a:pPr>
              <a:lnSpc>
                <a:spcPct val="114000"/>
              </a:lnSpc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i) poloha parkovacích míst a odpočívadel se službami;</a:t>
            </a:r>
          </a:p>
          <a:p>
            <a:pPr>
              <a:lnSpc>
                <a:spcPct val="114000"/>
              </a:lnSpc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j) poloha dobíjecích stanic pro elektrická vozidla a podmínky jejich používání;</a:t>
            </a:r>
          </a:p>
          <a:p>
            <a:pPr>
              <a:lnSpc>
                <a:spcPct val="114000"/>
              </a:lnSpc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k) poloha čerpacích stanic pro stlačený zemní plyn (CNG) , zkapalněný zemní plyn (LNG)  a zkapalněný ropný plyn (LPG) ;</a:t>
            </a:r>
          </a:p>
          <a:p>
            <a:pPr>
              <a:lnSpc>
                <a:spcPct val="114000"/>
              </a:lnSpc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l) poloha zastávek veřejné dopravy a výměnných míst;</a:t>
            </a:r>
          </a:p>
          <a:p>
            <a:pPr>
              <a:lnSpc>
                <a:spcPct val="114000"/>
              </a:lnSpc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m) poloha oblastí dodávek.</a:t>
            </a:r>
          </a:p>
        </p:txBody>
      </p:sp>
    </p:spTree>
    <p:extLst>
      <p:ext uri="{BB962C8B-B14F-4D97-AF65-F5344CB8AC3E}">
        <p14:creationId xmlns:p14="http://schemas.microsoft.com/office/powerpoint/2010/main" val="17916883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B41AA5-F47F-4B3E-B723-EA149A2DD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RTTI: Mezi druhy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dynamických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 o silniční síti patří zejména:</a:t>
            </a:r>
            <a:endParaRPr lang="cs-CZ" dirty="0"/>
          </a:p>
        </p:txBody>
      </p:sp>
      <p:sp>
        <p:nvSpPr>
          <p:cNvPr id="45" name="Obdélník 44">
            <a:extLst>
              <a:ext uri="{FF2B5EF4-FFF2-40B4-BE49-F238E27FC236}">
                <a16:creationId xmlns:a16="http://schemas.microsoft.com/office/drawing/2014/main" id="{300D11AE-072D-41F9-A5BD-C716AB5BE67F}"/>
              </a:ext>
            </a:extLst>
          </p:cNvPr>
          <p:cNvSpPr/>
          <p:nvPr/>
        </p:nvSpPr>
        <p:spPr>
          <a:xfrm>
            <a:off x="311700" y="1123223"/>
            <a:ext cx="3956919" cy="3369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cs-CZ" dirty="0"/>
              <a:t>Mezi druhy dynamických dat o stavu silnic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14000"/>
              </a:lnSpc>
            </a:pPr>
            <a:endParaRPr lang="cs-CZ" sz="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cs-CZ" dirty="0"/>
              <a:t>a) uzavírky silnic;</a:t>
            </a:r>
          </a:p>
          <a:p>
            <a:pPr>
              <a:lnSpc>
                <a:spcPct val="114000"/>
              </a:lnSpc>
            </a:pPr>
            <a:r>
              <a:rPr lang="cs-CZ" dirty="0"/>
              <a:t>b) uzavírky jízdních pruhů;</a:t>
            </a:r>
          </a:p>
          <a:p>
            <a:pPr>
              <a:lnSpc>
                <a:spcPct val="114000"/>
              </a:lnSpc>
            </a:pPr>
            <a:r>
              <a:rPr lang="cs-CZ" dirty="0"/>
              <a:t>c) uzavírky mostů;</a:t>
            </a:r>
          </a:p>
          <a:p>
            <a:pPr>
              <a:lnSpc>
                <a:spcPct val="114000"/>
              </a:lnSpc>
            </a:pPr>
            <a:r>
              <a:rPr lang="cs-CZ" dirty="0"/>
              <a:t>d) zákaz předjíždění pro těžká nákladní vozidla;</a:t>
            </a:r>
          </a:p>
          <a:p>
            <a:pPr>
              <a:lnSpc>
                <a:spcPct val="114000"/>
              </a:lnSpc>
            </a:pPr>
            <a:r>
              <a:rPr lang="cs-CZ" dirty="0"/>
              <a:t>e) silniční práce;</a:t>
            </a:r>
          </a:p>
          <a:p>
            <a:pPr>
              <a:lnSpc>
                <a:spcPct val="114000"/>
              </a:lnSpc>
            </a:pPr>
            <a:r>
              <a:rPr lang="cs-CZ" dirty="0"/>
              <a:t>f) nehody a mimořádné události;</a:t>
            </a:r>
          </a:p>
          <a:p>
            <a:pPr>
              <a:lnSpc>
                <a:spcPct val="114000"/>
              </a:lnSpc>
            </a:pPr>
            <a:r>
              <a:rPr lang="cs-CZ" dirty="0"/>
              <a:t>g) dynamická omezení rychlosti;</a:t>
            </a:r>
          </a:p>
          <a:p>
            <a:pPr>
              <a:lnSpc>
                <a:spcPct val="114000"/>
              </a:lnSpc>
            </a:pPr>
            <a:r>
              <a:rPr lang="cs-CZ" dirty="0"/>
              <a:t>h) směr jízdy ve střídavých jízdních pruzích;</a:t>
            </a:r>
          </a:p>
          <a:p>
            <a:pPr>
              <a:lnSpc>
                <a:spcPct val="114000"/>
              </a:lnSpc>
            </a:pPr>
            <a:r>
              <a:rPr lang="cs-CZ" dirty="0"/>
              <a:t>i) špatný stav silnice;</a:t>
            </a:r>
          </a:p>
          <a:p>
            <a:pPr>
              <a:lnSpc>
                <a:spcPct val="114000"/>
              </a:lnSpc>
            </a:pPr>
            <a:r>
              <a:rPr lang="cs-CZ" dirty="0"/>
              <a:t>j) dočasná opatření v oblasti řízení provozu;</a:t>
            </a:r>
          </a:p>
          <a:p>
            <a:pPr>
              <a:lnSpc>
                <a:spcPct val="114000"/>
              </a:lnSpc>
            </a:pPr>
            <a:r>
              <a:rPr lang="cs-CZ" dirty="0"/>
              <a:t>k) variabilní poplatky za užívání silnic a dostupné platební metody;</a:t>
            </a:r>
          </a:p>
        </p:txBody>
      </p:sp>
      <p:sp>
        <p:nvSpPr>
          <p:cNvPr id="46" name="Obdélník 45">
            <a:extLst>
              <a:ext uri="{FF2B5EF4-FFF2-40B4-BE49-F238E27FC236}">
                <a16:creationId xmlns:a16="http://schemas.microsoft.com/office/drawing/2014/main" id="{37C20FAA-26B1-4FAD-A66D-8EAD5C3E34DA}"/>
              </a:ext>
            </a:extLst>
          </p:cNvPr>
          <p:cNvSpPr/>
          <p:nvPr/>
        </p:nvSpPr>
        <p:spPr>
          <a:xfrm>
            <a:off x="4479902" y="1085736"/>
            <a:ext cx="4664098" cy="35976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cs-CZ" dirty="0"/>
              <a:t>l) dostupnost parkovacích míst</a:t>
            </a:r>
          </a:p>
          <a:p>
            <a:pPr>
              <a:lnSpc>
                <a:spcPct val="114000"/>
              </a:lnSpc>
            </a:pPr>
            <a:r>
              <a:rPr lang="cs-CZ" dirty="0"/>
              <a:t>m) dostupnost oblastí dodávek;</a:t>
            </a:r>
          </a:p>
          <a:p>
            <a:pPr>
              <a:lnSpc>
                <a:spcPct val="114000"/>
              </a:lnSpc>
            </a:pPr>
            <a:r>
              <a:rPr lang="cs-CZ" dirty="0"/>
              <a:t>n) náklady na parkování;</a:t>
            </a:r>
          </a:p>
          <a:p>
            <a:pPr>
              <a:lnSpc>
                <a:spcPct val="114000"/>
              </a:lnSpc>
            </a:pPr>
            <a:r>
              <a:rPr lang="cs-CZ" dirty="0"/>
              <a:t>o) dostupnost dobíjecích stanic pro elektrická vozidla;</a:t>
            </a:r>
          </a:p>
          <a:p>
            <a:pPr>
              <a:lnSpc>
                <a:spcPct val="114000"/>
              </a:lnSpc>
            </a:pPr>
            <a:r>
              <a:rPr lang="cs-CZ" dirty="0"/>
              <a:t>p) povětrnostní podmínky ovlivňující povrch vozovky a viditelnost.</a:t>
            </a:r>
          </a:p>
          <a:p>
            <a:pPr>
              <a:lnSpc>
                <a:spcPct val="114000"/>
              </a:lnSpc>
            </a:pPr>
            <a:endParaRPr lang="cs-CZ" dirty="0"/>
          </a:p>
          <a:p>
            <a:pPr>
              <a:lnSpc>
                <a:spcPct val="114000"/>
              </a:lnSpc>
            </a:pPr>
            <a:r>
              <a:rPr lang="cs-CZ" dirty="0"/>
              <a:t>3. Mezi druhy dat o dopravním provozu patří zejména:</a:t>
            </a:r>
          </a:p>
          <a:p>
            <a:pPr>
              <a:lnSpc>
                <a:spcPct val="114000"/>
              </a:lnSpc>
            </a:pPr>
            <a:endParaRPr lang="cs-CZ" sz="500" dirty="0"/>
          </a:p>
          <a:p>
            <a:pPr>
              <a:lnSpc>
                <a:spcPct val="114000"/>
              </a:lnSpc>
            </a:pPr>
            <a:r>
              <a:rPr lang="cs-CZ" dirty="0"/>
              <a:t>a) objem provozu;</a:t>
            </a:r>
          </a:p>
          <a:p>
            <a:pPr>
              <a:lnSpc>
                <a:spcPct val="114000"/>
              </a:lnSpc>
            </a:pPr>
            <a:r>
              <a:rPr lang="cs-CZ" dirty="0"/>
              <a:t>b) rychlost;</a:t>
            </a:r>
          </a:p>
          <a:p>
            <a:pPr>
              <a:lnSpc>
                <a:spcPct val="114000"/>
              </a:lnSpc>
            </a:pPr>
            <a:r>
              <a:rPr lang="cs-CZ" dirty="0"/>
              <a:t>c) poloha a délka kolon vozidel;</a:t>
            </a:r>
          </a:p>
          <a:p>
            <a:pPr>
              <a:lnSpc>
                <a:spcPct val="114000"/>
              </a:lnSpc>
            </a:pPr>
            <a:r>
              <a:rPr lang="cs-CZ" dirty="0"/>
              <a:t>d) doby potřebné na cestu;</a:t>
            </a:r>
          </a:p>
          <a:p>
            <a:pPr>
              <a:lnSpc>
                <a:spcPct val="114000"/>
              </a:lnSpc>
            </a:pPr>
            <a:r>
              <a:rPr lang="cs-CZ" dirty="0"/>
              <a:t>e) čekací doba na hraničních přechodech se zeměmi, které nejsou členy EU</a:t>
            </a:r>
          </a:p>
        </p:txBody>
      </p:sp>
    </p:spTree>
    <p:extLst>
      <p:ext uri="{BB962C8B-B14F-4D97-AF65-F5344CB8AC3E}">
        <p14:creationId xmlns:p14="http://schemas.microsoft.com/office/powerpoint/2010/main" val="1125418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Závěr</a:t>
            </a:r>
            <a:endParaRPr/>
          </a:p>
        </p:txBody>
      </p:sp>
      <p:sp>
        <p:nvSpPr>
          <p:cNvPr id="157" name="Google Shape;157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dirty="0"/>
              <a:t>Většina dat vytvářených městy patří do kategorie RTTI či SRTI.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dirty="0"/>
              <a:t>Pro RTTI neplatí, či již brzy nebude platit geografické omezení.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dirty="0"/>
              <a:t>Metodiky pro popis dat, prohlášení o shodě a použití formátů dat jsou na NDIC či je možné konzultovat.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dirty="0"/>
              <a:t>Způsoby poskytování dat do NDIC a interní „jednodušší“ formáty jsou v přípravě, stejně jako aktualizace NAP.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dirty="0"/>
              <a:t>Aktualizace NAP bude obsahovat možnosti otevřených datových portálů, včetně registrace vybraných lokálních katalogů dopravních dat.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dirty="0"/>
              <a:t>Informace o silniční síti a způsob jejich poskytování se nyní řeší na mezinárodní úrovni (NAPCORE, TN-ITS)</a:t>
            </a:r>
            <a:endParaRPr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8ED7A6E5-C29E-4468-973A-6DD6D3A2B6EB}"/>
              </a:ext>
            </a:extLst>
          </p:cNvPr>
          <p:cNvSpPr/>
          <p:nvPr/>
        </p:nvSpPr>
        <p:spPr>
          <a:xfrm>
            <a:off x="1667629" y="438987"/>
            <a:ext cx="6673804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cs-CZ" sz="1600">
                <a:solidFill>
                  <a:schemeClr val="tx1"/>
                </a:solidFill>
              </a:rPr>
              <a:t>Cílem směrnice a delegovaných aktů je harmonizace poskytování služeb: srovnatelná kvalita, obsah i zážitek uživatele.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Děkuji za pozornost</a:t>
            </a:r>
            <a:endParaRPr/>
          </a:p>
        </p:txBody>
      </p:sp>
      <p:sp>
        <p:nvSpPr>
          <p:cNvPr id="163" name="Google Shape;163;p31"/>
          <p:cNvSpPr txBox="1"/>
          <p:nvPr/>
        </p:nvSpPr>
        <p:spPr>
          <a:xfrm>
            <a:off x="2422775" y="3169575"/>
            <a:ext cx="5001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Petr Bureš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Fakulta dopravní ČVUT v Praze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chemeClr val="hlink"/>
                </a:solidFill>
                <a:hlinkClick r:id="rId3"/>
              </a:rPr>
              <a:t>petr.bures@cvut.cz</a:t>
            </a:r>
            <a:r>
              <a:rPr lang="en" sz="1600"/>
              <a:t>   </a:t>
            </a: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Výchozí stav</a:t>
            </a:r>
            <a:r>
              <a:rPr lang="cs-CZ" dirty="0"/>
              <a:t>, </a:t>
            </a:r>
            <a:r>
              <a:rPr lang="cs-CZ" b="1" dirty="0"/>
              <a:t>JSDI</a:t>
            </a:r>
            <a:endParaRPr b="1"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Informace o dopravní situaci poskytuje v ČR řada veřejných subjektů.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Od 2005 integruje v souladu s JSDI data z veřejných subjektů NDIC</a:t>
            </a:r>
            <a:endParaRPr lang="cs-CZ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 dirty="0"/>
              <a:t>JSDI: Jednotný systém dopravních informací pro ČR</a:t>
            </a:r>
            <a:endParaRPr b="1" dirty="0"/>
          </a:p>
          <a:p>
            <a:pPr lvl="0">
              <a:spcBef>
                <a:spcPts val="1200"/>
              </a:spcBef>
            </a:pPr>
            <a:r>
              <a:rPr lang="en" dirty="0"/>
              <a:t>realizovaný dle usnesení vlády ČR č. 590 ze dne 18. 5. 2005</a:t>
            </a:r>
            <a:r>
              <a:rPr lang="cs-CZ" dirty="0"/>
              <a:t>, d</a:t>
            </a:r>
            <a:r>
              <a:rPr lang="en-GB" dirty="0"/>
              <a:t>le </a:t>
            </a:r>
            <a:r>
              <a:rPr lang="cs-CZ" dirty="0"/>
              <a:t>Z</a:t>
            </a:r>
            <a:r>
              <a:rPr lang="en-GB" dirty="0" err="1"/>
              <a:t>ákona</a:t>
            </a:r>
            <a:r>
              <a:rPr lang="en-GB" dirty="0"/>
              <a:t> č. 361/2000 Sb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Povinnost (</a:t>
            </a:r>
            <a:r>
              <a:rPr lang="en" b="1" dirty="0"/>
              <a:t>Policie ČR, obecní policie, silniční a správní úřady správce pozemních komunikací  (Ředitelství silnic a dálnic, Technické správy komunikací velkých měst, krajské a obecní úřady</a:t>
            </a:r>
            <a:r>
              <a:rPr lang="en" dirty="0"/>
              <a:t>) a </a:t>
            </a:r>
            <a:r>
              <a:rPr lang="en" b="1" dirty="0"/>
              <a:t>Hasičský záchranný sbor</a:t>
            </a:r>
            <a:r>
              <a:rPr lang="en" dirty="0"/>
              <a:t>) </a:t>
            </a:r>
            <a:r>
              <a:rPr lang="en" dirty="0">
                <a:solidFill>
                  <a:schemeClr val="accent5"/>
                </a:solidFill>
              </a:rPr>
              <a:t>poskytovat ministerstvu příslušné aktuální informace</a:t>
            </a:r>
            <a:r>
              <a:rPr lang="en" dirty="0"/>
              <a:t>. Propojení informačních </a:t>
            </a:r>
            <a:r>
              <a:rPr lang="en" b="1" dirty="0"/>
              <a:t>systémů záchranné služby</a:t>
            </a:r>
            <a:r>
              <a:rPr lang="en" dirty="0"/>
              <a:t>, zapojení dalších poskytovatelů informací -  např. provozovatelů dopravně telematických aplikací, apod 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493381"/>
            <a:ext cx="1799972" cy="42337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400" b="1" dirty="0"/>
              <a:t>Prováděcí vyhláška</a:t>
            </a:r>
            <a:r>
              <a:rPr lang="en" sz="1400" dirty="0"/>
              <a:t> Ministerstva dopravy ČR č. 3/2007 Sb., o celostátním dopravním informačním systém</a:t>
            </a:r>
            <a:r>
              <a:rPr lang="cs-CZ" sz="1400" dirty="0"/>
              <a:t>u stanovuje:</a:t>
            </a:r>
            <a:r>
              <a:rPr lang="en" sz="1400" dirty="0"/>
              <a:t> </a:t>
            </a:r>
            <a:endParaRPr lang="cs-CZ" sz="1400" dirty="0"/>
          </a:p>
          <a:p>
            <a:r>
              <a:rPr lang="cs-CZ" sz="1400" b="1" dirty="0"/>
              <a:t>typy informací</a:t>
            </a:r>
          </a:p>
          <a:p>
            <a:r>
              <a:rPr lang="cs-CZ" sz="1400" b="1" dirty="0"/>
              <a:t>Povinné subjekty</a:t>
            </a:r>
          </a:p>
          <a:p>
            <a:r>
              <a:rPr lang="en" sz="1400" b="1" dirty="0"/>
              <a:t>obsah dat</a:t>
            </a:r>
            <a:r>
              <a:rPr lang="en" sz="1400" dirty="0"/>
              <a:t>.</a:t>
            </a:r>
            <a:endParaRPr sz="14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EF70FE2-9A2C-4355-8FC0-D545905086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7077" y="356198"/>
            <a:ext cx="6803370" cy="443110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Vývoj situace od JSDI k Směrnici o ITS 2010/40/EU </a:t>
            </a:r>
            <a:endParaRPr lang="en-GB" dirty="0"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Národní dopravní informační centrum (NDIC) zřízené v listopadu 2005, poskytuje data (dle vyhlášky) od povinných subjektů, postupně rozšiřuje datovou základnu o nová data, výstupy a vstupy jsou v dokumentovaných formátech.</a:t>
            </a:r>
          </a:p>
          <a:p>
            <a:r>
              <a:rPr lang="cs-CZ" dirty="0"/>
              <a:t>Potřeba harmonizovaného rozvoje ITS systémů v rámci členských států EU vedla ke vzniku </a:t>
            </a:r>
            <a:r>
              <a:rPr lang="cs-CZ" b="1" dirty="0"/>
              <a:t>Směrnice Evropského parlamentu a rady 2010/40/EU</a:t>
            </a:r>
            <a:r>
              <a:rPr lang="cs-CZ" dirty="0"/>
              <a:t> ze dne 7. července 2010 o rámci pro zavedení inteligentních dopravních systémů v oblasti silniční dopravy a pro rozhraní s jinými druhy dopravy. </a:t>
            </a:r>
          </a:p>
          <a:p>
            <a:pPr lvl="0"/>
            <a:r>
              <a:rPr lang="cs-CZ" dirty="0"/>
              <a:t>Povinnost pro členské státy EU zajistit, aby </a:t>
            </a:r>
            <a:r>
              <a:rPr lang="cs-CZ" b="1" dirty="0"/>
              <a:t>budované i již zavedené systémy</a:t>
            </a:r>
            <a:r>
              <a:rPr lang="cs-CZ" dirty="0"/>
              <a:t> a aplikace ITS dosáhly odpovídající míry </a:t>
            </a:r>
            <a:r>
              <a:rPr lang="cs-CZ" b="1" dirty="0"/>
              <a:t>kompatibility a interoperability</a:t>
            </a:r>
            <a:r>
              <a:rPr lang="cs-CZ" dirty="0"/>
              <a:t> po </a:t>
            </a:r>
            <a:r>
              <a:rPr lang="cs-CZ" b="1" dirty="0"/>
              <a:t>technické</a:t>
            </a:r>
            <a:r>
              <a:rPr lang="cs-CZ" dirty="0"/>
              <a:t>, ale i po </a:t>
            </a:r>
            <a:r>
              <a:rPr lang="cs-CZ" b="1" dirty="0"/>
              <a:t>organizační </a:t>
            </a:r>
            <a:r>
              <a:rPr lang="cs-CZ" dirty="0"/>
              <a:t>stránce, a to včetně </a:t>
            </a:r>
            <a:r>
              <a:rPr lang="cs-CZ" b="1" dirty="0"/>
              <a:t>posouzení shody</a:t>
            </a:r>
            <a:r>
              <a:rPr lang="cs-CZ" dirty="0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Transpozice </a:t>
            </a:r>
            <a:r>
              <a:rPr lang="cs-CZ" dirty="0"/>
              <a:t>S</a:t>
            </a:r>
            <a:r>
              <a:rPr lang="en" dirty="0"/>
              <a:t>měrnice </a:t>
            </a:r>
            <a:r>
              <a:rPr lang="cs-CZ" dirty="0"/>
              <a:t>do </a:t>
            </a:r>
            <a:r>
              <a:rPr lang="en" dirty="0"/>
              <a:t>§ 39a 13/1997 Sb.</a:t>
            </a:r>
            <a:endParaRPr dirty="0"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Stanovení povinnosti poskytovatele služby ITS </a:t>
            </a:r>
            <a:r>
              <a:rPr lang="en" b="1" dirty="0"/>
              <a:t>používat </a:t>
            </a:r>
            <a:r>
              <a:rPr lang="en" dirty="0"/>
              <a:t>pouze takové součásti ITS které </a:t>
            </a:r>
            <a:r>
              <a:rPr lang="en" b="1" dirty="0"/>
              <a:t>odpovídají specifikacím</a:t>
            </a:r>
            <a:r>
              <a:rPr lang="en" dirty="0"/>
              <a:t> stanoveným EK, a </a:t>
            </a:r>
            <a:r>
              <a:rPr lang="en" b="1" dirty="0"/>
              <a:t>poskytovat služby</a:t>
            </a:r>
            <a:r>
              <a:rPr lang="en" dirty="0"/>
              <a:t> ITS způsobem odpovídajícím těmto specifikacím.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Stanovení povinnosti, pokud to vyžaduje specifikace, uvádět na trh a do provozu pouze ty součásti ITS, pro které bylo provedeno </a:t>
            </a:r>
            <a:r>
              <a:rPr lang="en" b="1" dirty="0"/>
              <a:t>posouzení shody</a:t>
            </a:r>
            <a:r>
              <a:rPr lang="en" dirty="0"/>
              <a:t> nebo </a:t>
            </a:r>
            <a:r>
              <a:rPr lang="en" b="1" dirty="0"/>
              <a:t>vhodnosti pro použití</a:t>
            </a:r>
            <a:r>
              <a:rPr lang="en" dirty="0"/>
              <a:t>.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Možnost uložení „</a:t>
            </a:r>
            <a:r>
              <a:rPr lang="en" b="1" dirty="0"/>
              <a:t>ochranného opatření podle zvláštního právního předpisu</a:t>
            </a:r>
            <a:r>
              <a:rPr lang="en" dirty="0"/>
              <a:t>“ (správní delikt: pokuta až 500 000 Kč) při zjištění, či podezření, že součást ITS </a:t>
            </a:r>
            <a:r>
              <a:rPr lang="en" b="1" dirty="0"/>
              <a:t>není v souladu</a:t>
            </a:r>
            <a:r>
              <a:rPr lang="en" dirty="0"/>
              <a:t> s požadavky výše uvedených odstavců.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Specifikace / delegované akty (1/2)</a:t>
            </a:r>
            <a:endParaRPr dirty="0"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Na Směrnici o ITS navazuje soubor evropských prováděcích předpisů, rozpracovávajících její dílčí cíle, a to konkrétně </a:t>
            </a:r>
            <a:r>
              <a:rPr lang="en" b="1" dirty="0"/>
              <a:t>Nařízení Evropské komise v přenesené pravomoci (Specifikace)</a:t>
            </a:r>
            <a:r>
              <a:rPr lang="en" dirty="0"/>
              <a:t>. Specifikace se zaměřují na:</a:t>
            </a:r>
            <a:endParaRPr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 dirty="0"/>
              <a:t>Vymezení služeb a dat která by měla být harmonizována (kategorie, typy)</a:t>
            </a:r>
            <a:endParaRPr sz="17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 dirty="0">
                <a:solidFill>
                  <a:schemeClr val="accent5"/>
                </a:solidFill>
              </a:rPr>
              <a:t>Vymezení držitelů,producentů dat a poskytovatelů služeb a jejich povinností</a:t>
            </a:r>
            <a:endParaRPr sz="1700" dirty="0">
              <a:solidFill>
                <a:schemeClr val="accent5"/>
              </a:solidFill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 dirty="0"/>
              <a:t>Popis způsobu výměny či poskytnutí služeb (národní přístupové místa)</a:t>
            </a:r>
            <a:endParaRPr sz="17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 dirty="0"/>
              <a:t>Stanovení formátů poskytovaných dat (DATEX, NETEX)</a:t>
            </a:r>
            <a:endParaRPr sz="17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 dirty="0"/>
              <a:t>Stanovení harmonogramu harmonizace (shody se specifikací)</a:t>
            </a:r>
            <a:endParaRPr sz="17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Kromě dat o silničním provozu se technicky harmonizují data o cestování veřejnou osobní dopravou (multimodálních informačních služby)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Specifikace / delegované akty (2/2)</a:t>
            </a: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dirty="0"/>
              <a:t>[SSTP] </a:t>
            </a:r>
            <a:r>
              <a:rPr lang="en" dirty="0"/>
              <a:t>Nařízení č. 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885/2013</a:t>
            </a:r>
            <a:r>
              <a:rPr lang="en" dirty="0"/>
              <a:t> ohledně poskytování informací o parkovacích místech pro nákladní dopravu (platnost od 2015),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dirty="0"/>
              <a:t>[SRTI] </a:t>
            </a:r>
            <a:r>
              <a:rPr lang="en" dirty="0"/>
              <a:t>Nařízení č. </a:t>
            </a:r>
            <a:r>
              <a:rPr lang="en" u="sng" dirty="0">
                <a:solidFill>
                  <a:schemeClr val="hlink"/>
                </a:solidFill>
                <a:hlinkClick r:id="rId4"/>
              </a:rPr>
              <a:t>886/2013</a:t>
            </a:r>
            <a:r>
              <a:rPr lang="en" dirty="0"/>
              <a:t> ohledně poskytování informací souvisejících s bezpečností silničního provozu, (platnost od 2015)</a:t>
            </a:r>
            <a:endParaRPr dirty="0"/>
          </a:p>
          <a:p>
            <a:pPr lvl="0"/>
            <a:r>
              <a:rPr lang="cs-CZ" dirty="0"/>
              <a:t>[RTTI] </a:t>
            </a:r>
            <a:r>
              <a:rPr lang="en" dirty="0"/>
              <a:t>Nařízení č. </a:t>
            </a:r>
            <a:r>
              <a:rPr lang="en" u="sng" dirty="0">
                <a:solidFill>
                  <a:schemeClr val="hlink"/>
                </a:solidFill>
                <a:hlinkClick r:id="rId5"/>
              </a:rPr>
              <a:t>2015/962</a:t>
            </a:r>
            <a:r>
              <a:rPr lang="en" dirty="0"/>
              <a:t> ohledně poskytování informací o dopravním provozu v reálném čase (platnost od 2017) a</a:t>
            </a:r>
            <a:r>
              <a:rPr lang="cs-CZ" dirty="0"/>
              <a:t> (</a:t>
            </a:r>
            <a:r>
              <a:rPr lang="cs-CZ" i="1" dirty="0"/>
              <a:t>zrušuje se s účinkem ode dne 1. ledna 2025</a:t>
            </a:r>
            <a:r>
              <a:rPr lang="cs-CZ" dirty="0"/>
              <a:t>), Nařízení (EU) </a:t>
            </a:r>
            <a:r>
              <a:rPr lang="cs-CZ" u="sng" dirty="0"/>
              <a:t> </a:t>
            </a:r>
            <a:r>
              <a:rPr lang="cs-CZ" u="sng" dirty="0">
                <a:hlinkClick r:id="rId6"/>
              </a:rPr>
              <a:t>2022/670</a:t>
            </a:r>
            <a:r>
              <a:rPr lang="cs-CZ" dirty="0"/>
              <a:t> (</a:t>
            </a:r>
            <a:r>
              <a:rPr lang="cs-CZ" u="sng" dirty="0"/>
              <a:t>v </a:t>
            </a:r>
            <a:r>
              <a:rPr lang="cs-CZ" i="1" dirty="0"/>
              <a:t>platnosti ode dne 1. ledna 2025</a:t>
            </a:r>
            <a:r>
              <a:rPr lang="cs-CZ" dirty="0"/>
              <a:t>).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dirty="0"/>
              <a:t>[MMTIS] </a:t>
            </a:r>
            <a:r>
              <a:rPr lang="en" dirty="0"/>
              <a:t>Nařízení č. </a:t>
            </a:r>
            <a:r>
              <a:rPr lang="en" u="sng" dirty="0">
                <a:solidFill>
                  <a:schemeClr val="hlink"/>
                </a:solidFill>
                <a:hlinkClick r:id="rId7"/>
              </a:rPr>
              <a:t>2017/1926</a:t>
            </a:r>
            <a:r>
              <a:rPr lang="en" dirty="0"/>
              <a:t> ohledně poskytování informačních služeb o cestování v rámci EU při použití více druhů dopravy.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E7243-2B96-4EA9-829E-250B758EE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 to důležité? Proč?</a:t>
            </a:r>
            <a:endParaRPr lang="en-GB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0B1877F-9500-47C2-B9D3-A28BD8561A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Zákonná povinnost poskytovat konkrétní typy dopravních informací pro vyjmenované subjekty zakotvená v přímo českém právním řádu</a:t>
            </a:r>
          </a:p>
          <a:p>
            <a:r>
              <a:rPr lang="cs-CZ" dirty="0"/>
              <a:t>Zákonem stanovená povinnost, transponováním Směrnice o ITS, pro poskytovatele ITS služeb poskytovat služby v souladu se specifikací</a:t>
            </a:r>
          </a:p>
          <a:p>
            <a:r>
              <a:rPr lang="cs-CZ" dirty="0"/>
              <a:t>Specifikace stanovující konkrétní povinné subjekty, typy informací a formáty, doplňující, rozšiřující a upřesňující původní vyhlášku o JSDI.</a:t>
            </a:r>
          </a:p>
          <a:p>
            <a:endParaRPr lang="cs-CZ" dirty="0"/>
          </a:p>
          <a:p>
            <a:r>
              <a:rPr lang="cs-CZ" dirty="0"/>
              <a:t>V případě dotace na ITS je jednou z podmínek pro schválení, že se, ačkoliv již ze zákona tato povinnost existuje, zaváže poskytovat služby ITS v souladu se specifikacemi. </a:t>
            </a:r>
          </a:p>
          <a:p>
            <a:r>
              <a:rPr lang="cs-CZ" dirty="0">
                <a:solidFill>
                  <a:schemeClr val="accent5"/>
                </a:solidFill>
              </a:rPr>
              <a:t>Co znamená poskytovat služby ITS v souladu se specifikacemi?</a:t>
            </a:r>
            <a:endParaRPr lang="en-GB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80122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2333</Words>
  <Application>Microsoft Office PowerPoint</Application>
  <PresentationFormat>Předvádění na obrazovce (16:9)</PresentationFormat>
  <Paragraphs>206</Paragraphs>
  <Slides>26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Simple Light</vt:lpstr>
      <vt:lpstr>Požadavky z Nařízení EK v přenesené pravomoci relevantních k ITS a na zveřejnění dat</vt:lpstr>
      <vt:lpstr>Obsah</vt:lpstr>
      <vt:lpstr>Výchozí stav, JSDI</vt:lpstr>
      <vt:lpstr>Prezentace aplikace PowerPoint</vt:lpstr>
      <vt:lpstr>Vývoj situace od JSDI k Směrnici o ITS 2010/40/EU </vt:lpstr>
      <vt:lpstr>Transpozice Směrnice do § 39a 13/1997 Sb.</vt:lpstr>
      <vt:lpstr>Specifikace / delegované akty (1/2)</vt:lpstr>
      <vt:lpstr>Specifikace / delegované akty (2/2)</vt:lpstr>
      <vt:lpstr>Je to důležité? Proč?</vt:lpstr>
      <vt:lpstr>Detailní povinnosti dle Nařízení</vt:lpstr>
      <vt:lpstr>Základní povinnosti: zveřejnění v NAP</vt:lpstr>
      <vt:lpstr>Architektura NAP (v ČR)</vt:lpstr>
      <vt:lpstr>Základní povinnosti: zveřejnění v NAP</vt:lpstr>
      <vt:lpstr>Základní povinnosti: prohlášení o shodě</vt:lpstr>
      <vt:lpstr>Základní povinnosti: publikace dat ve formátu DATEX II</vt:lpstr>
      <vt:lpstr>Základní povinnosti: formát publikace</vt:lpstr>
      <vt:lpstr>Základní povinnosti: formát publikace DATEX II</vt:lpstr>
      <vt:lpstr>Jak tedy splním povinnosti</vt:lpstr>
      <vt:lpstr>Detailní povinnosti dle Nařízení</vt:lpstr>
      <vt:lpstr>Nařízení č. 885/2013 ohledně poskytování informací o parkovacích místech pro nákladní dopravu (SSTP)</vt:lpstr>
      <vt:lpstr>Nařízení č. 886/2013 ohledně poskytování informací souvisejících s bezpečností silničního provozu (SRTI)</vt:lpstr>
      <vt:lpstr>Nařízení č. 2015/962 ohledně poskytování informací o dopravním provozu v reálném čase (RTTI)</vt:lpstr>
      <vt:lpstr>RTTI: Mezi druhy statických dat o silniční síti patří zejména:</vt:lpstr>
      <vt:lpstr>RTTI: Mezi druhy dynamických dat o silniční síti patří zejména:</vt:lpstr>
      <vt:lpstr>Závěr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Povinnosti na sdílení dopravních  dat vyplývající z Nařízení  EK v přenesené pravomoci</dc:title>
  <dc:creator>bures</dc:creator>
  <cp:lastModifiedBy>Petr Bureš (CZ/TTR)</cp:lastModifiedBy>
  <cp:revision>32</cp:revision>
  <dcterms:modified xsi:type="dcterms:W3CDTF">2022-12-08T21:28:39Z</dcterms:modified>
</cp:coreProperties>
</file>