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notesMasterIdLst>
    <p:notesMasterId r:id="rId26"/>
  </p:notesMasterIdLst>
  <p:sldIdLst>
    <p:sldId id="366" r:id="rId2"/>
    <p:sldId id="403" r:id="rId3"/>
    <p:sldId id="404" r:id="rId4"/>
    <p:sldId id="351" r:id="rId5"/>
    <p:sldId id="399" r:id="rId6"/>
    <p:sldId id="282" r:id="rId7"/>
    <p:sldId id="293" r:id="rId8"/>
    <p:sldId id="291" r:id="rId9"/>
    <p:sldId id="405" r:id="rId10"/>
    <p:sldId id="356" r:id="rId11"/>
    <p:sldId id="406" r:id="rId12"/>
    <p:sldId id="407" r:id="rId13"/>
    <p:sldId id="408" r:id="rId14"/>
    <p:sldId id="409" r:id="rId15"/>
    <p:sldId id="395" r:id="rId16"/>
    <p:sldId id="393" r:id="rId17"/>
    <p:sldId id="396" r:id="rId18"/>
    <p:sldId id="397" r:id="rId19"/>
    <p:sldId id="364" r:id="rId20"/>
    <p:sldId id="365" r:id="rId21"/>
    <p:sldId id="398" r:id="rId22"/>
    <p:sldId id="410" r:id="rId23"/>
    <p:sldId id="394" r:id="rId24"/>
    <p:sldId id="411" r:id="rId25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8B1C"/>
    <a:srgbClr val="F6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80" autoAdjust="0"/>
    <p:restoredTop sz="86410" autoAdjust="0"/>
  </p:normalViewPr>
  <p:slideViewPr>
    <p:cSldViewPr>
      <p:cViewPr varScale="1">
        <p:scale>
          <a:sx n="125" d="100"/>
          <a:sy n="125" d="100"/>
        </p:scale>
        <p:origin x="108" y="3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nekula\Documents\D&#283;lba%20p&#345;epravn&#237;%20pr&#225;ce%20Brno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 dirty="0"/>
              <a:t>Skladba dopravního proudu v %</a:t>
            </a:r>
          </a:p>
        </c:rich>
      </c:tx>
      <c:layout>
        <c:manualLayout>
          <c:xMode val="edge"/>
          <c:yMode val="edge"/>
          <c:x val="0.35920940197316903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cap="all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8.0053480039609617E-2"/>
          <c:y val="0.20602737335098101"/>
          <c:w val="0.82709740070033366"/>
          <c:h val="0.70475126457858372"/>
        </c:manualLayout>
      </c:layout>
      <c:pie3DChart>
        <c:varyColors val="1"/>
        <c:ser>
          <c:idx val="0"/>
          <c:order val="0"/>
          <c:tx>
            <c:strRef>
              <c:f>List1!$C$2</c:f>
              <c:strCache>
                <c:ptCount val="1"/>
                <c:pt idx="0">
                  <c:v>Dělba přepravní práce v %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1C34-409E-A804-B4D335766369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1C34-409E-A804-B4D335766369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5-1C34-409E-A804-B4D335766369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7-1C34-409E-A804-B4D335766369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9-25EE-4D7E-A1F2-855F6EEE7722}"/>
              </c:ext>
            </c:extLst>
          </c:dPt>
          <c:dLbls>
            <c:dLbl>
              <c:idx val="0"/>
              <c:layout>
                <c:manualLayout>
                  <c:x val="0"/>
                  <c:y val="0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00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/>
                      <a:t>MHD</a:t>
                    </a:r>
                    <a:r>
                      <a:rPr lang="en-US" baseline="0" dirty="0"/>
                      <a:t>
</a:t>
                    </a:r>
                    <a:fld id="{241CA0DF-4C1C-4EA7-AB24-880E23954008}" type="PERCENTAGE">
                      <a:rPr lang="en-US" baseline="0"/>
                      <a:pPr>
                        <a:defRPr/>
                      </a:pPr>
                      <a:t>[PROCENTO]</a:t>
                    </a:fld>
                    <a:endParaRPr lang="en-US" baseline="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cs-CZ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1C34-409E-A804-B4D335766369}"/>
                </c:ext>
              </c:extLst>
            </c:dLbl>
            <c:dLbl>
              <c:idx val="1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00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 err="1"/>
                      <a:t>Pěší</a:t>
                    </a:r>
                    <a:r>
                      <a:rPr lang="en-US" baseline="0" dirty="0"/>
                      <a:t>
</a:t>
                    </a:r>
                    <a:fld id="{C297B701-DCDE-4BC6-92D4-6961B0341ED3}" type="PERCENTAGE">
                      <a:rPr lang="en-US" baseline="0" dirty="0"/>
                      <a:pPr>
                        <a:defRPr>
                          <a:solidFill>
                            <a:schemeClr val="accent1"/>
                          </a:solidFill>
                        </a:defRPr>
                      </a:pPr>
                      <a:t>[PROCENTO]</a:t>
                    </a:fld>
                    <a:endParaRPr lang="en-US" baseline="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cs-CZ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1C34-409E-A804-B4D335766369}"/>
                </c:ext>
              </c:extLst>
            </c:dLbl>
            <c:dLbl>
              <c:idx val="2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00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 err="1"/>
                      <a:t>Cyklisté</a:t>
                    </a:r>
                    <a:r>
                      <a:rPr lang="en-US" baseline="0" dirty="0"/>
                      <a:t>
</a:t>
                    </a:r>
                    <a:fld id="{E7E5AB81-6DBA-47B1-8FAE-FA442A75E7F1}" type="PERCENTAGE">
                      <a:rPr lang="en-US" baseline="0"/>
                      <a:pPr>
                        <a:defRPr>
                          <a:solidFill>
                            <a:schemeClr val="accent1"/>
                          </a:solidFill>
                        </a:defRPr>
                      </a:pPr>
                      <a:t>[PROCENTO]</a:t>
                    </a:fld>
                    <a:endParaRPr lang="en-US" baseline="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cs-CZ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1C34-409E-A804-B4D335766369}"/>
                </c:ext>
              </c:extLst>
            </c:dLbl>
            <c:dLbl>
              <c:idx val="3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00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/>
                      <a:t>IAD</a:t>
                    </a:r>
                    <a:r>
                      <a:rPr lang="en-US" baseline="0" dirty="0"/>
                      <a:t>
</a:t>
                    </a:r>
                    <a:fld id="{8FC90696-1EB6-49C8-96DD-299D5BE04A47}" type="PERCENTAGE">
                      <a:rPr lang="en-US" baseline="0"/>
                      <a:pPr>
                        <a:defRPr>
                          <a:solidFill>
                            <a:schemeClr val="accent1"/>
                          </a:solidFill>
                        </a:defRPr>
                      </a:pPr>
                      <a:t>[PROCENTO]</a:t>
                    </a:fld>
                    <a:endParaRPr lang="en-US" baseline="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cs-CZ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1C34-409E-A804-B4D335766369}"/>
                </c:ext>
              </c:extLst>
            </c:dLbl>
            <c:dLbl>
              <c:idx val="4"/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00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 err="1"/>
                      <a:t>Kombinace</a:t>
                    </a:r>
                    <a:r>
                      <a:rPr lang="en-US" baseline="0" dirty="0"/>
                      <a:t> IAD a MHD
</a:t>
                    </a:r>
                    <a:fld id="{48B270B0-639E-4E29-9B2D-B5FA58E9C1A9}" type="PERCENTAGE">
                      <a:rPr lang="en-US" baseline="0"/>
                      <a:pPr>
                        <a:defRPr>
                          <a:solidFill>
                            <a:schemeClr val="accent1"/>
                          </a:solidFill>
                        </a:defRPr>
                      </a:pPr>
                      <a:t>[PROCENTO]</a:t>
                    </a:fld>
                    <a:endParaRPr lang="en-US" baseline="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cs-CZ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269652330296634"/>
                      <c:h val="0.10576913797388034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25EE-4D7E-A1F2-855F6EEE7722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List1!$B$3:$B$7</c:f>
              <c:strCache>
                <c:ptCount val="5"/>
                <c:pt idx="0">
                  <c:v>Public Transport</c:v>
                </c:pt>
                <c:pt idx="1">
                  <c:v>Pedestrian</c:v>
                </c:pt>
                <c:pt idx="2">
                  <c:v>Cyclists</c:v>
                </c:pt>
                <c:pt idx="3">
                  <c:v>Cars</c:v>
                </c:pt>
                <c:pt idx="4">
                  <c:v>combination C &amp; PT</c:v>
                </c:pt>
              </c:strCache>
            </c:strRef>
          </c:cat>
          <c:val>
            <c:numRef>
              <c:f>List1!$C$3:$C$7</c:f>
              <c:numCache>
                <c:formatCode>General</c:formatCode>
                <c:ptCount val="5"/>
                <c:pt idx="0">
                  <c:v>53</c:v>
                </c:pt>
                <c:pt idx="1">
                  <c:v>5</c:v>
                </c:pt>
                <c:pt idx="2">
                  <c:v>3</c:v>
                </c:pt>
                <c:pt idx="3">
                  <c:v>32</c:v>
                </c:pt>
                <c:pt idx="4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1C34-409E-A804-B4D335766369}"/>
            </c:ext>
          </c:extLst>
        </c:ser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4BA65A-3746-4B9E-85E3-F59EAF77ACD6}" type="datetimeFigureOut">
              <a:rPr lang="cs-CZ" smtClean="0"/>
              <a:pPr/>
              <a:t>07.12.2022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1FCA4F-7EAC-44AB-9825-19BE1260B16B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430775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1FCA4F-7EAC-44AB-9825-19BE1260B16B}" type="slidenum">
              <a:rPr lang="cs-CZ" smtClean="0"/>
              <a:pPr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721990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9C5E93-57E9-4CF2-B41C-AD44DA9BF501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942301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9C5E93-57E9-4CF2-B41C-AD44DA9BF501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609248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1FCA4F-7EAC-44AB-9825-19BE1260B16B}" type="slidenum">
              <a:rPr lang="cs-CZ" smtClean="0"/>
              <a:pPr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040058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5E8F35-FCA6-4200-8C6C-D90EC91B7A6F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97007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1FCA4F-7EAC-44AB-9825-19BE1260B16B}" type="slidenum">
              <a:rPr lang="cs-CZ" smtClean="0"/>
              <a:pPr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16450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1FCA4F-7EAC-44AB-9825-19BE1260B16B}" type="slidenum">
              <a:rPr lang="cs-CZ" smtClean="0"/>
              <a:pPr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80471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371632" y="1890714"/>
            <a:ext cx="7772400" cy="1470025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32" y="3676664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  <a:endParaRPr lang="cs-CZ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 descr="ppt-prezentace5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TextovéPole 8"/>
          <p:cNvSpPr txBox="1"/>
          <p:nvPr userDrawn="1"/>
        </p:nvSpPr>
        <p:spPr>
          <a:xfrm>
            <a:off x="3000364" y="5374579"/>
            <a:ext cx="5715040" cy="6976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600" b="1" kern="1200" baseline="30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Brněnské komunikace a.s</a:t>
            </a:r>
            <a:r>
              <a:rPr lang="cs-CZ" sz="1600" b="0" kern="1200" baseline="30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| </a:t>
            </a:r>
            <a:r>
              <a:rPr lang="cs-CZ" sz="1600" b="0" kern="1200" baseline="300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Renneská</a:t>
            </a:r>
            <a:r>
              <a:rPr lang="cs-CZ" sz="1600" b="0" kern="1200" baseline="30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třída 787/1a, 639 00 </a:t>
            </a:r>
            <a:r>
              <a:rPr lang="cs-CZ" sz="1600" b="0" kern="1200" baseline="300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Brno</a:t>
            </a:r>
            <a:r>
              <a:rPr lang="cs-CZ" sz="1600" b="0" kern="1200" baseline="30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</a:t>
            </a:r>
            <a:r>
              <a:rPr lang="cs-CZ" sz="1600" b="0" kern="1200" baseline="300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Štýřice</a:t>
            </a:r>
            <a:r>
              <a:rPr lang="cs-CZ" sz="1600" b="0" kern="1200" baseline="30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| </a:t>
            </a:r>
            <a:r>
              <a:rPr lang="cs-CZ" sz="1600" b="1" kern="1200" baseline="30000" dirty="0">
                <a:solidFill>
                  <a:srgbClr val="F60000"/>
                </a:solidFill>
                <a:latin typeface="+mn-lt"/>
                <a:ea typeface="+mn-ea"/>
                <a:cs typeface="+mn-cs"/>
              </a:rPr>
              <a:t>www.</a:t>
            </a:r>
            <a:r>
              <a:rPr lang="cs-CZ" sz="1600" b="1" kern="1200" baseline="30000" dirty="0" err="1">
                <a:solidFill>
                  <a:srgbClr val="F60000"/>
                </a:solidFill>
                <a:latin typeface="+mn-lt"/>
                <a:ea typeface="+mn-ea"/>
                <a:cs typeface="+mn-cs"/>
              </a:rPr>
              <a:t>bkom.cz</a:t>
            </a:r>
            <a:r>
              <a:rPr lang="cs-CZ" sz="1600" b="0" kern="1200" baseline="30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</a:t>
            </a:r>
            <a:br>
              <a:rPr lang="cs-CZ" sz="1600" b="0" kern="1200" baseline="30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endParaRPr lang="cs-CZ" sz="1600" b="1" kern="1200" baseline="300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cs-CZ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60886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ts val="4800"/>
              </a:lnSpc>
              <a:defRPr sz="4400" baseline="0">
                <a:solidFill>
                  <a:srgbClr val="F60000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072198" y="57864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cs-CZ" dirty="0">
                <a:solidFill>
                  <a:schemeClr val="bg1">
                    <a:lumMod val="50000"/>
                  </a:schemeClr>
                </a:solidFill>
              </a:rPr>
              <a:t>strana </a:t>
            </a:r>
            <a:r>
              <a:rPr lang="cs-CZ" dirty="0"/>
              <a:t> </a:t>
            </a:r>
            <a:r>
              <a:rPr lang="cs-CZ" b="1" dirty="0">
                <a:solidFill>
                  <a:srgbClr val="F60000"/>
                </a:solidFill>
              </a:rPr>
              <a:t>I </a:t>
            </a:r>
            <a:fld id="{6D0E05AA-6FA0-4613-B8C8-40856A9210DA}" type="slidenum">
              <a:rPr lang="cs-CZ" b="1" smtClean="0">
                <a:solidFill>
                  <a:srgbClr val="F60000"/>
                </a:solidFill>
              </a:rPr>
              <a:pPr/>
              <a:t>‹#›</a:t>
            </a:fld>
            <a:r>
              <a:rPr lang="cs-CZ" b="1" dirty="0">
                <a:solidFill>
                  <a:srgbClr val="F60000"/>
                </a:solidFill>
              </a:rPr>
              <a:t> I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218918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218918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8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072198" y="57864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cs-CZ" dirty="0">
                <a:solidFill>
                  <a:schemeClr val="bg1">
                    <a:lumMod val="50000"/>
                  </a:schemeClr>
                </a:solidFill>
              </a:rPr>
              <a:t>strana </a:t>
            </a:r>
            <a:r>
              <a:rPr lang="cs-CZ" dirty="0"/>
              <a:t> </a:t>
            </a:r>
            <a:r>
              <a:rPr lang="cs-CZ" b="1" dirty="0">
                <a:solidFill>
                  <a:srgbClr val="F60000"/>
                </a:solidFill>
              </a:rPr>
              <a:t>I </a:t>
            </a:r>
            <a:fld id="{6D0E05AA-6FA0-4613-B8C8-40856A9210DA}" type="slidenum">
              <a:rPr lang="cs-CZ" b="1" smtClean="0">
                <a:solidFill>
                  <a:srgbClr val="F60000"/>
                </a:solidFill>
              </a:rPr>
              <a:pPr/>
              <a:t>‹#›</a:t>
            </a:fld>
            <a:r>
              <a:rPr lang="cs-CZ" b="1" dirty="0">
                <a:solidFill>
                  <a:srgbClr val="F60000"/>
                </a:solidFill>
              </a:rPr>
              <a:t> I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557242" y="226697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57242" y="2906736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745067" y="226697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745067" y="2906736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10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6072198" y="57864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cs-CZ" dirty="0">
                <a:solidFill>
                  <a:schemeClr val="bg1">
                    <a:lumMod val="50000"/>
                  </a:schemeClr>
                </a:solidFill>
              </a:rPr>
              <a:t>strana </a:t>
            </a:r>
            <a:r>
              <a:rPr lang="cs-CZ" dirty="0"/>
              <a:t> </a:t>
            </a:r>
            <a:r>
              <a:rPr lang="cs-CZ" b="1" dirty="0">
                <a:solidFill>
                  <a:srgbClr val="F60000"/>
                </a:solidFill>
              </a:rPr>
              <a:t>I </a:t>
            </a:r>
            <a:fld id="{6D0E05AA-6FA0-4613-B8C8-40856A9210DA}" type="slidenum">
              <a:rPr lang="cs-CZ" b="1" smtClean="0">
                <a:solidFill>
                  <a:srgbClr val="F60000"/>
                </a:solidFill>
              </a:rPr>
              <a:pPr/>
              <a:t>‹#›</a:t>
            </a:fld>
            <a:r>
              <a:rPr lang="cs-CZ" b="1" dirty="0">
                <a:solidFill>
                  <a:srgbClr val="F60000"/>
                </a:solidFill>
              </a:rPr>
              <a:t> I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072198" y="57864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cs-CZ" dirty="0">
                <a:solidFill>
                  <a:schemeClr val="bg1">
                    <a:lumMod val="50000"/>
                  </a:schemeClr>
                </a:solidFill>
              </a:rPr>
              <a:t>strana </a:t>
            </a:r>
            <a:r>
              <a:rPr lang="cs-CZ" dirty="0"/>
              <a:t> </a:t>
            </a:r>
            <a:r>
              <a:rPr lang="cs-CZ" b="1" dirty="0">
                <a:solidFill>
                  <a:srgbClr val="F60000"/>
                </a:solidFill>
              </a:rPr>
              <a:t>I </a:t>
            </a:r>
            <a:fld id="{6D0E05AA-6FA0-4613-B8C8-40856A9210DA}" type="slidenum">
              <a:rPr lang="cs-CZ" b="1" smtClean="0">
                <a:solidFill>
                  <a:srgbClr val="F60000"/>
                </a:solidFill>
              </a:rPr>
              <a:pPr/>
              <a:t>‹#›</a:t>
            </a:fld>
            <a:r>
              <a:rPr lang="cs-CZ" b="1" dirty="0">
                <a:solidFill>
                  <a:srgbClr val="F60000"/>
                </a:solidFill>
              </a:rPr>
              <a:t> I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28596" y="552438"/>
            <a:ext cx="3008313" cy="1162050"/>
          </a:xfrm>
        </p:spPr>
        <p:txBody>
          <a:bodyPr anchor="b"/>
          <a:lstStyle>
            <a:lvl1pPr algn="l">
              <a:lnSpc>
                <a:spcPts val="2800"/>
              </a:lnSpc>
              <a:defRPr sz="2000" b="1"/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93347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209552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8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072198" y="57864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cs-CZ" dirty="0">
                <a:solidFill>
                  <a:schemeClr val="bg1">
                    <a:lumMod val="50000"/>
                  </a:schemeClr>
                </a:solidFill>
              </a:rPr>
              <a:t>strana </a:t>
            </a:r>
            <a:r>
              <a:rPr lang="cs-CZ" dirty="0"/>
              <a:t> </a:t>
            </a:r>
            <a:r>
              <a:rPr lang="cs-CZ" b="1" dirty="0">
                <a:solidFill>
                  <a:srgbClr val="F60000"/>
                </a:solidFill>
              </a:rPr>
              <a:t>I </a:t>
            </a:r>
            <a:fld id="{6D0E05AA-6FA0-4613-B8C8-40856A9210DA}" type="slidenum">
              <a:rPr lang="cs-CZ" b="1" smtClean="0">
                <a:solidFill>
                  <a:srgbClr val="F60000"/>
                </a:solidFill>
              </a:rPr>
              <a:pPr/>
              <a:t>‹#›</a:t>
            </a:fld>
            <a:r>
              <a:rPr lang="cs-CZ" b="1" dirty="0">
                <a:solidFill>
                  <a:srgbClr val="F60000"/>
                </a:solidFill>
              </a:rPr>
              <a:t> I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 descr="ppt-prezentace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785786" y="571480"/>
            <a:ext cx="718663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cs-CZ" dirty="0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928662" y="2143115"/>
            <a:ext cx="7286676" cy="3643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dirty="0"/>
              <a:t>Klepnutím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072198" y="57864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cs-CZ" dirty="0">
                <a:solidFill>
                  <a:schemeClr val="bg1">
                    <a:lumMod val="50000"/>
                  </a:schemeClr>
                </a:solidFill>
              </a:rPr>
              <a:t>strana </a:t>
            </a:r>
            <a:r>
              <a:rPr lang="cs-CZ" dirty="0"/>
              <a:t> </a:t>
            </a:r>
            <a:r>
              <a:rPr lang="cs-CZ" b="1" dirty="0">
                <a:solidFill>
                  <a:srgbClr val="F60000"/>
                </a:solidFill>
              </a:rPr>
              <a:t>I </a:t>
            </a:r>
            <a:fld id="{6D0E05AA-6FA0-4613-B8C8-40856A9210DA}" type="slidenum">
              <a:rPr lang="cs-CZ" b="1" smtClean="0">
                <a:solidFill>
                  <a:srgbClr val="F60000"/>
                </a:solidFill>
              </a:rPr>
              <a:pPr/>
              <a:t>‹#›</a:t>
            </a:fld>
            <a:r>
              <a:rPr lang="cs-CZ" b="1" dirty="0">
                <a:solidFill>
                  <a:srgbClr val="F60000"/>
                </a:solidFill>
              </a:rPr>
              <a:t> I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hf hdr="0" ftr="0" dt="0"/>
  <p:txStyles>
    <p:titleStyle>
      <a:lvl1pPr algn="l" defTabSz="914400" rtl="0" eaLnBrk="1" latinLnBrk="0" hangingPunct="1">
        <a:lnSpc>
          <a:spcPts val="4800"/>
        </a:lnSpc>
        <a:spcBef>
          <a:spcPct val="0"/>
        </a:spcBef>
        <a:buNone/>
        <a:defRPr sz="4400" b="1" i="0" kern="1200" baseline="0">
          <a:solidFill>
            <a:srgbClr val="F60000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7" Type="http://schemas.openxmlformats.org/officeDocument/2006/relationships/image" Target="../media/image42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g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13" Type="http://schemas.openxmlformats.org/officeDocument/2006/relationships/image" Target="../media/image72.jpeg"/><Relationship Id="rId3" Type="http://schemas.openxmlformats.org/officeDocument/2006/relationships/image" Target="../media/image62.jpeg"/><Relationship Id="rId7" Type="http://schemas.openxmlformats.org/officeDocument/2006/relationships/image" Target="../media/image66.jpeg"/><Relationship Id="rId12" Type="http://schemas.openxmlformats.org/officeDocument/2006/relationships/image" Target="../media/image71.jpeg"/><Relationship Id="rId17" Type="http://schemas.openxmlformats.org/officeDocument/2006/relationships/image" Target="../media/image76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75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5.jpeg"/><Relationship Id="rId11" Type="http://schemas.openxmlformats.org/officeDocument/2006/relationships/image" Target="../media/image70.jpeg"/><Relationship Id="rId5" Type="http://schemas.openxmlformats.org/officeDocument/2006/relationships/image" Target="../media/image64.jpg"/><Relationship Id="rId15" Type="http://schemas.openxmlformats.org/officeDocument/2006/relationships/image" Target="../media/image74.jpeg"/><Relationship Id="rId10" Type="http://schemas.openxmlformats.org/officeDocument/2006/relationships/image" Target="../media/image69.jpeg"/><Relationship Id="rId4" Type="http://schemas.openxmlformats.org/officeDocument/2006/relationships/image" Target="../media/image63.jpeg"/><Relationship Id="rId9" Type="http://schemas.openxmlformats.org/officeDocument/2006/relationships/image" Target="../media/image68.jpeg"/><Relationship Id="rId14" Type="http://schemas.openxmlformats.org/officeDocument/2006/relationships/image" Target="../media/image73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8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88.jpg"/><Relationship Id="rId7" Type="http://schemas.openxmlformats.org/officeDocument/2006/relationships/image" Target="../media/image92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91.jpeg"/><Relationship Id="rId11" Type="http://schemas.openxmlformats.org/officeDocument/2006/relationships/image" Target="../media/image96.png"/><Relationship Id="rId5" Type="http://schemas.openxmlformats.org/officeDocument/2006/relationships/image" Target="../media/image90.jpeg"/><Relationship Id="rId10" Type="http://schemas.openxmlformats.org/officeDocument/2006/relationships/image" Target="../media/image95.jpg"/><Relationship Id="rId4" Type="http://schemas.openxmlformats.org/officeDocument/2006/relationships/image" Target="../media/image89.jpeg"/><Relationship Id="rId9" Type="http://schemas.openxmlformats.org/officeDocument/2006/relationships/image" Target="../media/image94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13" Type="http://schemas.openxmlformats.org/officeDocument/2006/relationships/image" Target="../media/image25.jpg"/><Relationship Id="rId3" Type="http://schemas.openxmlformats.org/officeDocument/2006/relationships/image" Target="../media/image15.jpe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17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8.jp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jpg"/><Relationship Id="rId15" Type="http://schemas.openxmlformats.org/officeDocument/2006/relationships/image" Target="../media/image27.png"/><Relationship Id="rId10" Type="http://schemas.openxmlformats.org/officeDocument/2006/relationships/image" Target="../media/image22.jpg"/><Relationship Id="rId4" Type="http://schemas.openxmlformats.org/officeDocument/2006/relationships/image" Target="../media/image16.png"/><Relationship Id="rId9" Type="http://schemas.openxmlformats.org/officeDocument/2006/relationships/image" Target="../media/image21.jpg"/><Relationship Id="rId1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115616" y="1052736"/>
            <a:ext cx="6912768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cs-CZ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Seminář ITS pro města – specifické požadavky</a:t>
            </a:r>
          </a:p>
          <a:p>
            <a:pPr algn="ctr"/>
            <a:r>
              <a:rPr lang="cs-CZ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Zkušenosti z implementací ITS a C-ITS ve městě Brně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4683994" y="5045152"/>
            <a:ext cx="42484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České vysoké učení technické v Praze, FD</a:t>
            </a:r>
          </a:p>
          <a:p>
            <a:pPr algn="ctr"/>
            <a:r>
              <a:rPr lang="cs-CZ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Praha, 9. prosince 2022</a:t>
            </a:r>
          </a:p>
        </p:txBody>
      </p:sp>
    </p:spTree>
    <p:extLst>
      <p:ext uri="{BB962C8B-B14F-4D97-AF65-F5344CB8AC3E}">
        <p14:creationId xmlns:p14="http://schemas.microsoft.com/office/powerpoint/2010/main" val="5766715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27FB3D2-33E1-4F98-AF01-76400E64C8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0660" y="333650"/>
            <a:ext cx="7200800" cy="655747"/>
          </a:xfrm>
        </p:spPr>
        <p:txBody>
          <a:bodyPr/>
          <a:lstStyle/>
          <a:p>
            <a:pPr algn="ctr"/>
            <a:r>
              <a:rPr lang="cs-CZ" sz="3200" dirty="0">
                <a:solidFill>
                  <a:srgbClr val="FF0000"/>
                </a:solidFill>
              </a:rPr>
              <a:t>C-ITS SYSTÉM V BRNĚ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445A76A1-C7AB-4D4B-BE77-599ADABD99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cs-CZ">
                <a:solidFill>
                  <a:schemeClr val="bg1">
                    <a:lumMod val="50000"/>
                  </a:schemeClr>
                </a:solidFill>
              </a:rPr>
              <a:t>strana </a:t>
            </a:r>
            <a:r>
              <a:rPr lang="cs-CZ"/>
              <a:t> </a:t>
            </a:r>
            <a:r>
              <a:rPr lang="cs-CZ" b="1">
                <a:solidFill>
                  <a:srgbClr val="F60000"/>
                </a:solidFill>
              </a:rPr>
              <a:t>I </a:t>
            </a:r>
            <a:fld id="{6D0E05AA-6FA0-4613-B8C8-40856A9210DA}" type="slidenum">
              <a:rPr lang="cs-CZ" b="1" smtClean="0">
                <a:solidFill>
                  <a:srgbClr val="F60000"/>
                </a:solidFill>
              </a:rPr>
              <a:pPr/>
              <a:t>10</a:t>
            </a:fld>
            <a:r>
              <a:rPr lang="cs-CZ" b="1">
                <a:solidFill>
                  <a:srgbClr val="F60000"/>
                </a:solidFill>
              </a:rPr>
              <a:t> I</a:t>
            </a:r>
            <a:endParaRPr lang="cs-CZ" b="1" dirty="0">
              <a:solidFill>
                <a:srgbClr val="F60000"/>
              </a:solidFill>
            </a:endParaRPr>
          </a:p>
        </p:txBody>
      </p:sp>
      <p:pic>
        <p:nvPicPr>
          <p:cNvPr id="9" name="Obrázek 8" descr="Obsah obrázku mapa&#10;&#10;Popis byl vytvořen automaticky">
            <a:extLst>
              <a:ext uri="{FF2B5EF4-FFF2-40B4-BE49-F238E27FC236}">
                <a16:creationId xmlns:a16="http://schemas.microsoft.com/office/drawing/2014/main" id="{0524D437-182E-89B8-AED3-F6EB5E9E0D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121" t="28473" r="17220" b="22957"/>
          <a:stretch/>
        </p:blipFill>
        <p:spPr bwMode="auto">
          <a:xfrm>
            <a:off x="510961" y="2588416"/>
            <a:ext cx="8122078" cy="369810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43E998FE-A17D-2E06-5736-DBF82ACDED71}"/>
              </a:ext>
            </a:extLst>
          </p:cNvPr>
          <p:cNvSpPr txBox="1"/>
          <p:nvPr/>
        </p:nvSpPr>
        <p:spPr>
          <a:xfrm>
            <a:off x="557103" y="1196752"/>
            <a:ext cx="8075936" cy="1256723"/>
          </a:xfrm>
          <a:prstGeom prst="rect">
            <a:avLst/>
          </a:prstGeom>
          <a:noFill/>
        </p:spPr>
        <p:txBody>
          <a:bodyPr wrap="square" lIns="0" rtlCol="0">
            <a:noAutofit/>
          </a:bodyPr>
          <a:lstStyle/>
          <a:p>
            <a:r>
              <a:rPr lang="cs-CZ" sz="2400" b="1" dirty="0">
                <a:solidFill>
                  <a:srgbClr val="002060"/>
                </a:solidFill>
              </a:rPr>
              <a:t>CEF, C-ROADS CZ    - dálnice D1 (ŘSD ČR) 				                      - přivaděč od D1 a sil.</a:t>
            </a:r>
            <a:r>
              <a:rPr lang="en-GB" sz="2400" b="1" dirty="0">
                <a:solidFill>
                  <a:srgbClr val="002060"/>
                </a:solidFill>
              </a:rPr>
              <a:t> I/42</a:t>
            </a:r>
            <a:r>
              <a:rPr lang="cs-CZ" sz="2400" b="1" dirty="0">
                <a:solidFill>
                  <a:srgbClr val="002060"/>
                </a:solidFill>
              </a:rPr>
              <a:t> – VMO (BKOM)</a:t>
            </a:r>
          </a:p>
          <a:p>
            <a:r>
              <a:rPr lang="cs-CZ" sz="2400" b="1" dirty="0">
                <a:solidFill>
                  <a:srgbClr val="002060"/>
                </a:solidFill>
              </a:rPr>
              <a:t>IROP, RIS II	        - křižovatky na MK (DPMB)</a:t>
            </a:r>
          </a:p>
        </p:txBody>
      </p:sp>
      <p:sp>
        <p:nvSpPr>
          <p:cNvPr id="11" name="Ovál 10">
            <a:extLst>
              <a:ext uri="{FF2B5EF4-FFF2-40B4-BE49-F238E27FC236}">
                <a16:creationId xmlns:a16="http://schemas.microsoft.com/office/drawing/2014/main" id="{36AA60BA-B4C2-DB4D-3BEF-80F7C71DCAFB}"/>
              </a:ext>
            </a:extLst>
          </p:cNvPr>
          <p:cNvSpPr/>
          <p:nvPr/>
        </p:nvSpPr>
        <p:spPr>
          <a:xfrm>
            <a:off x="2262197" y="2588416"/>
            <a:ext cx="4897727" cy="2725456"/>
          </a:xfrm>
          <a:prstGeom prst="ellipse">
            <a:avLst/>
          </a:prstGeom>
          <a:solidFill>
            <a:schemeClr val="accent6">
              <a:lumMod val="20000"/>
              <a:lumOff val="80000"/>
              <a:alpha val="29804"/>
            </a:schemeClr>
          </a:solidFill>
          <a:ln w="38100">
            <a:solidFill>
              <a:srgbClr val="FF0000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ln>
                <a:solidFill>
                  <a:schemeClr val="accent1"/>
                </a:solidFill>
              </a:ln>
              <a:solidFill>
                <a:schemeClr val="accent1"/>
              </a:solidFill>
            </a:endParaRP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41B25337-CB7C-DA9C-0222-28132884F2B7}"/>
              </a:ext>
            </a:extLst>
          </p:cNvPr>
          <p:cNvSpPr txBox="1"/>
          <p:nvPr/>
        </p:nvSpPr>
        <p:spPr>
          <a:xfrm>
            <a:off x="6100181" y="3766056"/>
            <a:ext cx="10597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>
                <a:solidFill>
                  <a:srgbClr val="FF0000"/>
                </a:solidFill>
              </a:rPr>
              <a:t>C-ITS</a:t>
            </a:r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6F253A82-44AA-5832-27F7-F39B7267F7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9792" y="4131409"/>
            <a:ext cx="1298015" cy="43884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  <a:softEdge rad="12700"/>
          </a:effectLst>
        </p:spPr>
      </p:pic>
      <p:pic>
        <p:nvPicPr>
          <p:cNvPr id="14" name="Obrázek 13" descr="Obsah obrázku klipart&#10;&#10;Popis byl vytvořen automaticky">
            <a:extLst>
              <a:ext uri="{FF2B5EF4-FFF2-40B4-BE49-F238E27FC236}">
                <a16:creationId xmlns:a16="http://schemas.microsoft.com/office/drawing/2014/main" id="{A0D3ECCF-2B74-212C-D885-FA500FD719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6096" y="3193644"/>
            <a:ext cx="1059743" cy="380062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7464E465-E937-6FB0-021A-B99861F06C03}"/>
              </a:ext>
            </a:extLst>
          </p:cNvPr>
          <p:cNvSpPr txBox="1"/>
          <p:nvPr/>
        </p:nvSpPr>
        <p:spPr>
          <a:xfrm>
            <a:off x="1547664" y="5396274"/>
            <a:ext cx="18722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/>
              <a:t>25 ks + 69 OBU</a:t>
            </a:r>
          </a:p>
        </p:txBody>
      </p:sp>
    </p:spTree>
    <p:extLst>
      <p:ext uri="{BB962C8B-B14F-4D97-AF65-F5344CB8AC3E}">
        <p14:creationId xmlns:p14="http://schemas.microsoft.com/office/powerpoint/2010/main" val="28536476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27FB3D2-33E1-4F98-AF01-76400E64C8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3728" y="188640"/>
            <a:ext cx="4896544" cy="655747"/>
          </a:xfrm>
        </p:spPr>
        <p:txBody>
          <a:bodyPr/>
          <a:lstStyle/>
          <a:p>
            <a:pPr algn="ctr"/>
            <a:r>
              <a:rPr lang="cs-CZ" sz="3200" dirty="0">
                <a:solidFill>
                  <a:srgbClr val="FF0000"/>
                </a:solidFill>
              </a:rPr>
              <a:t>TESTOVÁNÍ C-ITS SYSTÉMU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E9812F40-6659-52D6-DABC-6FE432710C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484" y="1044666"/>
            <a:ext cx="4163208" cy="2602005"/>
          </a:xfrm>
          <a:prstGeom prst="rect">
            <a:avLst/>
          </a:prstGeom>
        </p:spPr>
      </p:pic>
      <p:pic>
        <p:nvPicPr>
          <p:cNvPr id="5" name="Obrázek 4" descr="Obsah obrázku exteriér, silnice, noc, ulice&#10;&#10;Popis byl vytvořen automaticky">
            <a:extLst>
              <a:ext uri="{FF2B5EF4-FFF2-40B4-BE49-F238E27FC236}">
                <a16:creationId xmlns:a16="http://schemas.microsoft.com/office/drawing/2014/main" id="{5EF7A393-3C6C-1DC7-7F0E-F648B68FF8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484" y="4325513"/>
            <a:ext cx="4163208" cy="2341805"/>
          </a:xfrm>
          <a:prstGeom prst="rect">
            <a:avLst/>
          </a:prstGeom>
        </p:spPr>
      </p:pic>
      <p:pic>
        <p:nvPicPr>
          <p:cNvPr id="6" name="Obrázek 5" descr="Obsah obrázku exteriér, silnice, budova, auto&#10;&#10;Popis byl vytvořen automaticky">
            <a:extLst>
              <a:ext uri="{FF2B5EF4-FFF2-40B4-BE49-F238E27FC236}">
                <a16:creationId xmlns:a16="http://schemas.microsoft.com/office/drawing/2014/main" id="{F8AE2D9A-8D5C-A005-EE72-912A1F7B8B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7310" y="4325513"/>
            <a:ext cx="4163209" cy="2341805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1C62939D-A494-4D46-BD9A-9C06CB97BA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7310" y="1044666"/>
            <a:ext cx="3350061" cy="2093788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5A641358-286E-DEF4-9163-D29F5A742C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59850" y="1647849"/>
            <a:ext cx="3200281" cy="2000176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696C9A71-176E-8C09-3A09-0132EEDF03B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10234" y="2265362"/>
            <a:ext cx="3200282" cy="2000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098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27FB3D2-33E1-4F98-AF01-76400E64C8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609" y="392537"/>
            <a:ext cx="6984776" cy="655747"/>
          </a:xfrm>
        </p:spPr>
        <p:txBody>
          <a:bodyPr/>
          <a:lstStyle/>
          <a:p>
            <a:pPr algn="ctr"/>
            <a:r>
              <a:rPr lang="cs-CZ" sz="3200" dirty="0">
                <a:solidFill>
                  <a:srgbClr val="FF0000"/>
                </a:solidFill>
              </a:rPr>
              <a:t>C-ITS Public Transport Preference (PTP)</a:t>
            </a:r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75DB4AA7-0AE0-C52C-58FB-5AD892D06D8C}"/>
              </a:ext>
            </a:extLst>
          </p:cNvPr>
          <p:cNvSpPr txBox="1"/>
          <p:nvPr/>
        </p:nvSpPr>
        <p:spPr>
          <a:xfrm>
            <a:off x="510958" y="1384854"/>
            <a:ext cx="8122079" cy="1225691"/>
          </a:xfrm>
          <a:prstGeom prst="rect">
            <a:avLst/>
          </a:prstGeom>
          <a:noFill/>
        </p:spPr>
        <p:txBody>
          <a:bodyPr wrap="square" lIns="0" rtlCol="0">
            <a:noAutofit/>
          </a:bodyPr>
          <a:lstStyle/>
          <a:p>
            <a:r>
              <a:rPr lang="cs-CZ" sz="2400" b="1" dirty="0">
                <a:solidFill>
                  <a:srgbClr val="002060"/>
                </a:solidFill>
              </a:rPr>
              <a:t>IROP, RIS II - pouze jedna podporovaná C-ITS služba (PTP)</a:t>
            </a:r>
          </a:p>
          <a:p>
            <a:r>
              <a:rPr lang="cs-CZ" sz="2400" b="1" dirty="0">
                <a:solidFill>
                  <a:srgbClr val="002060"/>
                </a:solidFill>
              </a:rPr>
              <a:t>			 - 90 RSU</a:t>
            </a:r>
          </a:p>
          <a:p>
            <a:r>
              <a:rPr lang="cs-CZ" sz="2400" b="1" dirty="0">
                <a:solidFill>
                  <a:srgbClr val="002060"/>
                </a:solidFill>
              </a:rPr>
              <a:t>			 - 750 OBU 		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A5ABC3BF-090A-7E43-0203-67F334217A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02" t="37988" r="18529" b="7652"/>
          <a:stretch/>
        </p:blipFill>
        <p:spPr bwMode="auto">
          <a:xfrm>
            <a:off x="463963" y="4216090"/>
            <a:ext cx="3049672" cy="2007977"/>
          </a:xfrm>
          <a:prstGeom prst="rect">
            <a:avLst/>
          </a:prstGeom>
          <a:noFill/>
          <a:effectLst>
            <a:softEdge rad="254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F70B3FAB-4987-C200-EC17-63E7448518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30" r="10784" b="9247"/>
          <a:stretch/>
        </p:blipFill>
        <p:spPr bwMode="auto">
          <a:xfrm>
            <a:off x="2966912" y="3472993"/>
            <a:ext cx="3041126" cy="2002350"/>
          </a:xfrm>
          <a:prstGeom prst="rect">
            <a:avLst/>
          </a:prstGeom>
          <a:noFill/>
          <a:effectLst>
            <a:softEdge rad="254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>
            <a:extLst>
              <a:ext uri="{FF2B5EF4-FFF2-40B4-BE49-F238E27FC236}">
                <a16:creationId xmlns:a16="http://schemas.microsoft.com/office/drawing/2014/main" id="{1581D16E-4DEF-F313-955A-C8611798D0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65"/>
          <a:stretch/>
        </p:blipFill>
        <p:spPr bwMode="auto">
          <a:xfrm>
            <a:off x="5718769" y="2627939"/>
            <a:ext cx="3041127" cy="1991565"/>
          </a:xfrm>
          <a:prstGeom prst="rect">
            <a:avLst/>
          </a:prstGeom>
          <a:noFill/>
          <a:effectLst>
            <a:softEdge rad="254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93E1C014-4297-5C79-E20C-1466C15E5B84}"/>
              </a:ext>
            </a:extLst>
          </p:cNvPr>
          <p:cNvSpPr txBox="1"/>
          <p:nvPr/>
        </p:nvSpPr>
        <p:spPr>
          <a:xfrm>
            <a:off x="463963" y="5844811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bg1">
                    <a:lumMod val="95000"/>
                  </a:schemeClr>
                </a:solidFill>
                <a:latin typeface="Arial Black" panose="020B0A04020102020204" pitchFamily="34" charset="0"/>
              </a:rPr>
              <a:t>330 Tramvají</a:t>
            </a:r>
            <a:endParaRPr lang="en-US" dirty="0">
              <a:solidFill>
                <a:schemeClr val="bg1">
                  <a:lumMod val="9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2234C4A1-44CB-71B9-5AF3-E4A891DEF143}"/>
              </a:ext>
            </a:extLst>
          </p:cNvPr>
          <p:cNvSpPr txBox="1"/>
          <p:nvPr/>
        </p:nvSpPr>
        <p:spPr>
          <a:xfrm>
            <a:off x="2890876" y="5155576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Arial Black" panose="020B0A04020102020204" pitchFamily="34" charset="0"/>
              </a:rPr>
              <a:t>14</a:t>
            </a:r>
            <a:r>
              <a:rPr lang="cs-CZ" dirty="0">
                <a:solidFill>
                  <a:schemeClr val="bg1">
                    <a:lumMod val="95000"/>
                  </a:schemeClr>
                </a:solidFill>
                <a:latin typeface="Arial Black" panose="020B0A04020102020204" pitchFamily="34" charset="0"/>
              </a:rPr>
              <a:t>7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cs-CZ" dirty="0">
                <a:solidFill>
                  <a:schemeClr val="bg1">
                    <a:lumMod val="95000"/>
                  </a:schemeClr>
                </a:solidFill>
                <a:latin typeface="Arial Black" panose="020B0A04020102020204" pitchFamily="34" charset="0"/>
              </a:rPr>
              <a:t>Trolejbusů</a:t>
            </a:r>
            <a:endParaRPr lang="en-US" dirty="0">
              <a:solidFill>
                <a:schemeClr val="bg1">
                  <a:lumMod val="9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17965FB5-8D72-4B5F-E7A2-6DFCF5DE6DE7}"/>
              </a:ext>
            </a:extLst>
          </p:cNvPr>
          <p:cNvSpPr txBox="1"/>
          <p:nvPr/>
        </p:nvSpPr>
        <p:spPr>
          <a:xfrm>
            <a:off x="5667911" y="4250172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bg1">
                    <a:lumMod val="95000"/>
                  </a:schemeClr>
                </a:solidFill>
                <a:latin typeface="Arial Black" panose="020B0A04020102020204" pitchFamily="34" charset="0"/>
              </a:rPr>
              <a:t>341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cs-CZ" dirty="0">
                <a:solidFill>
                  <a:schemeClr val="bg1">
                    <a:lumMod val="95000"/>
                  </a:schemeClr>
                </a:solidFill>
                <a:latin typeface="Arial Black" panose="020B0A04020102020204" pitchFamily="34" charset="0"/>
              </a:rPr>
              <a:t>Autobusů</a:t>
            </a:r>
            <a:endParaRPr lang="en-US" dirty="0">
              <a:solidFill>
                <a:schemeClr val="bg1">
                  <a:lumMod val="95000"/>
                </a:scheme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7956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27FB3D2-33E1-4F98-AF01-76400E64C8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264525"/>
            <a:ext cx="8352928" cy="655747"/>
          </a:xfrm>
        </p:spPr>
        <p:txBody>
          <a:bodyPr/>
          <a:lstStyle/>
          <a:p>
            <a:pPr algn="ctr"/>
            <a:r>
              <a:rPr lang="cs-CZ" sz="3200" dirty="0">
                <a:solidFill>
                  <a:srgbClr val="FF0000"/>
                </a:solidFill>
              </a:rPr>
              <a:t>C-ITS EMERGENCY VEHICLE APPROACHING (EVA)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1A56007C-391B-E111-BCE7-258058E617EC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573" y="2420888"/>
            <a:ext cx="3297703" cy="25192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3128FDC3-C277-069E-71D7-9FBE12AB105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64" t="6580" r="47239" b="28610"/>
          <a:stretch/>
        </p:blipFill>
        <p:spPr>
          <a:xfrm>
            <a:off x="4145376" y="1484784"/>
            <a:ext cx="4528578" cy="4698516"/>
          </a:xfrm>
          <a:prstGeom prst="rect">
            <a:avLst/>
          </a:prstGeom>
          <a:effectLst>
            <a:softEdge rad="25400"/>
          </a:effectLst>
        </p:spPr>
      </p:pic>
      <p:sp>
        <p:nvSpPr>
          <p:cNvPr id="11" name="TextBox 3">
            <a:extLst>
              <a:ext uri="{FF2B5EF4-FFF2-40B4-BE49-F238E27FC236}">
                <a16:creationId xmlns:a16="http://schemas.microsoft.com/office/drawing/2014/main" id="{7FA97B53-D84D-A1D1-B62D-9D3773A0B9FB}"/>
              </a:ext>
            </a:extLst>
          </p:cNvPr>
          <p:cNvSpPr txBox="1"/>
          <p:nvPr/>
        </p:nvSpPr>
        <p:spPr>
          <a:xfrm>
            <a:off x="463961" y="1484784"/>
            <a:ext cx="2967860" cy="4698516"/>
          </a:xfrm>
          <a:prstGeom prst="rect">
            <a:avLst/>
          </a:prstGeom>
          <a:noFill/>
        </p:spPr>
        <p:txBody>
          <a:bodyPr wrap="square" lIns="0" rtlCol="0">
            <a:noAutofit/>
          </a:bodyPr>
          <a:lstStyle/>
          <a:p>
            <a:r>
              <a:rPr lang="cs-CZ" sz="2400" b="1" dirty="0">
                <a:solidFill>
                  <a:srgbClr val="002060"/>
                </a:solidFill>
              </a:rPr>
              <a:t>CEF, C-ROADS CZ</a:t>
            </a:r>
          </a:p>
          <a:p>
            <a:r>
              <a:rPr lang="cs-CZ" sz="2400" b="1" dirty="0">
                <a:solidFill>
                  <a:srgbClr val="002060"/>
                </a:solidFill>
              </a:rPr>
              <a:t>- 1 OBU (BKOM)</a:t>
            </a:r>
          </a:p>
          <a:p>
            <a:r>
              <a:rPr lang="cs-CZ" sz="2400" b="1" dirty="0">
                <a:solidFill>
                  <a:srgbClr val="002060"/>
                </a:solidFill>
              </a:rPr>
              <a:t> </a:t>
            </a:r>
          </a:p>
          <a:p>
            <a:endParaRPr lang="cs-CZ" sz="2400" b="1" dirty="0">
              <a:solidFill>
                <a:srgbClr val="002060"/>
              </a:solidFill>
            </a:endParaRPr>
          </a:p>
          <a:p>
            <a:endParaRPr lang="cs-CZ" sz="2400" b="1" dirty="0">
              <a:solidFill>
                <a:srgbClr val="002060"/>
              </a:solidFill>
            </a:endParaRPr>
          </a:p>
          <a:p>
            <a:endParaRPr lang="cs-CZ" sz="2400" b="1" dirty="0">
              <a:solidFill>
                <a:srgbClr val="002060"/>
              </a:solidFill>
            </a:endParaRPr>
          </a:p>
          <a:p>
            <a:endParaRPr lang="cs-CZ" sz="2400" b="1" dirty="0">
              <a:solidFill>
                <a:srgbClr val="002060"/>
              </a:solidFill>
            </a:endParaRPr>
          </a:p>
          <a:p>
            <a:endParaRPr lang="cs-CZ" sz="2400" b="1" dirty="0">
              <a:solidFill>
                <a:srgbClr val="002060"/>
              </a:solidFill>
            </a:endParaRPr>
          </a:p>
          <a:p>
            <a:endParaRPr lang="cs-CZ" sz="2400" b="1" dirty="0">
              <a:solidFill>
                <a:srgbClr val="002060"/>
              </a:solidFill>
            </a:endParaRPr>
          </a:p>
          <a:p>
            <a:endParaRPr lang="cs-CZ" sz="2400" b="1" dirty="0">
              <a:solidFill>
                <a:srgbClr val="002060"/>
              </a:solidFill>
            </a:endParaRPr>
          </a:p>
          <a:p>
            <a:r>
              <a:rPr lang="cs-CZ" sz="2400" b="1" dirty="0">
                <a:solidFill>
                  <a:srgbClr val="002060"/>
                </a:solidFill>
              </a:rPr>
              <a:t>Projekt HZS JMK</a:t>
            </a:r>
          </a:p>
          <a:p>
            <a:r>
              <a:rPr lang="cs-CZ" sz="2400" b="1" dirty="0">
                <a:solidFill>
                  <a:srgbClr val="002060"/>
                </a:solidFill>
              </a:rPr>
              <a:t>- 15 OBU 		</a:t>
            </a:r>
          </a:p>
        </p:txBody>
      </p:sp>
    </p:spTree>
    <p:extLst>
      <p:ext uri="{BB962C8B-B14F-4D97-AF65-F5344CB8AC3E}">
        <p14:creationId xmlns:p14="http://schemas.microsoft.com/office/powerpoint/2010/main" val="35325649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27FB3D2-33E1-4F98-AF01-76400E64C8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8192" y="317822"/>
            <a:ext cx="5472608" cy="655747"/>
          </a:xfrm>
        </p:spPr>
        <p:txBody>
          <a:bodyPr/>
          <a:lstStyle/>
          <a:p>
            <a:pPr algn="ctr"/>
            <a:r>
              <a:rPr lang="cs-CZ" sz="3200" dirty="0">
                <a:solidFill>
                  <a:srgbClr val="FF0000"/>
                </a:solidFill>
              </a:rPr>
              <a:t>KŘÍŽOVÉ TESTOVÁNÍ C-ITS 2020</a:t>
            </a:r>
          </a:p>
        </p:txBody>
      </p:sp>
      <p:sp>
        <p:nvSpPr>
          <p:cNvPr id="3" name="Zaoblený obdélník 20">
            <a:extLst>
              <a:ext uri="{FF2B5EF4-FFF2-40B4-BE49-F238E27FC236}">
                <a16:creationId xmlns:a16="http://schemas.microsoft.com/office/drawing/2014/main" id="{71B47F44-24EA-42E5-EC87-9C8F9A9CBFE8}"/>
              </a:ext>
            </a:extLst>
          </p:cNvPr>
          <p:cNvSpPr/>
          <p:nvPr/>
        </p:nvSpPr>
        <p:spPr>
          <a:xfrm>
            <a:off x="433377" y="1391713"/>
            <a:ext cx="8145780" cy="1821180"/>
          </a:xfrm>
          <a:prstGeom prst="roundRect">
            <a:avLst/>
          </a:prstGeom>
          <a:solidFill>
            <a:srgbClr val="0070C0">
              <a:alpha val="30196"/>
            </a:srgbClr>
          </a:solidFill>
          <a:ln w="12700">
            <a:solidFill>
              <a:schemeClr val="tx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cs-CZ" dirty="0"/>
          </a:p>
        </p:txBody>
      </p:sp>
      <p:sp>
        <p:nvSpPr>
          <p:cNvPr id="10" name="Zaoblený obdélník 22">
            <a:extLst>
              <a:ext uri="{FF2B5EF4-FFF2-40B4-BE49-F238E27FC236}">
                <a16:creationId xmlns:a16="http://schemas.microsoft.com/office/drawing/2014/main" id="{599E6EA0-3164-12A2-2637-FC1D8D6669DB}"/>
              </a:ext>
            </a:extLst>
          </p:cNvPr>
          <p:cNvSpPr/>
          <p:nvPr/>
        </p:nvSpPr>
        <p:spPr>
          <a:xfrm>
            <a:off x="426010" y="3414756"/>
            <a:ext cx="8145780" cy="1821180"/>
          </a:xfrm>
          <a:prstGeom prst="roundRect">
            <a:avLst/>
          </a:prstGeom>
          <a:solidFill>
            <a:srgbClr val="1B9521">
              <a:alpha val="30196"/>
            </a:srgbClr>
          </a:solidFill>
          <a:ln w="12700">
            <a:solidFill>
              <a:schemeClr val="tx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cs-CZ"/>
          </a:p>
        </p:txBody>
      </p:sp>
      <p:sp>
        <p:nvSpPr>
          <p:cNvPr id="11" name="TextovéPole 21">
            <a:extLst>
              <a:ext uri="{FF2B5EF4-FFF2-40B4-BE49-F238E27FC236}">
                <a16:creationId xmlns:a16="http://schemas.microsoft.com/office/drawing/2014/main" id="{07C9B0E8-13A6-D989-07F2-5530B2A2A335}"/>
              </a:ext>
            </a:extLst>
          </p:cNvPr>
          <p:cNvSpPr txBox="1"/>
          <p:nvPr/>
        </p:nvSpPr>
        <p:spPr>
          <a:xfrm>
            <a:off x="717612" y="1501785"/>
            <a:ext cx="166116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000" b="1" dirty="0"/>
              <a:t>RIS II</a:t>
            </a:r>
          </a:p>
        </p:txBody>
      </p:sp>
      <p:sp>
        <p:nvSpPr>
          <p:cNvPr id="12" name="TextovéPole 23">
            <a:extLst>
              <a:ext uri="{FF2B5EF4-FFF2-40B4-BE49-F238E27FC236}">
                <a16:creationId xmlns:a16="http://schemas.microsoft.com/office/drawing/2014/main" id="{E89BB5CA-833E-F3C2-888E-1FE9314560EB}"/>
              </a:ext>
            </a:extLst>
          </p:cNvPr>
          <p:cNvSpPr txBox="1"/>
          <p:nvPr/>
        </p:nvSpPr>
        <p:spPr>
          <a:xfrm>
            <a:off x="646253" y="3575842"/>
            <a:ext cx="3266012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000" b="1" dirty="0"/>
              <a:t>C-ROADS Czech Republic</a:t>
            </a: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3BD6080F-E34C-109F-DB85-76EAEEC524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233" y="1954717"/>
            <a:ext cx="1928086" cy="1016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2BD6C625-AD68-5E60-10DD-E1E7DD7CB2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8799" y="2170312"/>
            <a:ext cx="1505375" cy="786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>
            <a:extLst>
              <a:ext uri="{FF2B5EF4-FFF2-40B4-BE49-F238E27FC236}">
                <a16:creationId xmlns:a16="http://schemas.microsoft.com/office/drawing/2014/main" id="{84A508B9-BA5D-7615-DFE0-C40B988D7F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65"/>
          <a:stretch/>
        </p:blipFill>
        <p:spPr bwMode="auto">
          <a:xfrm>
            <a:off x="4808678" y="2195903"/>
            <a:ext cx="354159" cy="449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7">
            <a:extLst>
              <a:ext uri="{FF2B5EF4-FFF2-40B4-BE49-F238E27FC236}">
                <a16:creationId xmlns:a16="http://schemas.microsoft.com/office/drawing/2014/main" id="{DE95DB13-BCCC-6569-DFB2-027B88BC90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0033" y="2374901"/>
            <a:ext cx="360363" cy="360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>
            <a:extLst>
              <a:ext uri="{FF2B5EF4-FFF2-40B4-BE49-F238E27FC236}">
                <a16:creationId xmlns:a16="http://schemas.microsoft.com/office/drawing/2014/main" id="{157D7C12-1DEA-42D2-06FB-CAF03803C5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65"/>
          <a:stretch/>
        </p:blipFill>
        <p:spPr bwMode="auto">
          <a:xfrm>
            <a:off x="6664269" y="2193021"/>
            <a:ext cx="354159" cy="449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>
            <a:extLst>
              <a:ext uri="{FF2B5EF4-FFF2-40B4-BE49-F238E27FC236}">
                <a16:creationId xmlns:a16="http://schemas.microsoft.com/office/drawing/2014/main" id="{CD75BB55-F293-C891-CDFF-F8B1A1F4A3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3164" y="2182197"/>
            <a:ext cx="858361" cy="858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Obdélník 18">
            <a:extLst>
              <a:ext uri="{FF2B5EF4-FFF2-40B4-BE49-F238E27FC236}">
                <a16:creationId xmlns:a16="http://schemas.microsoft.com/office/drawing/2014/main" id="{4999DEBD-B324-80C5-5A00-25F19726F3FB}"/>
              </a:ext>
            </a:extLst>
          </p:cNvPr>
          <p:cNvSpPr/>
          <p:nvPr/>
        </p:nvSpPr>
        <p:spPr>
          <a:xfrm>
            <a:off x="1337031" y="2545961"/>
            <a:ext cx="352338" cy="290613"/>
          </a:xfrm>
          <a:prstGeom prst="rect">
            <a:avLst/>
          </a:prstGeom>
          <a:solidFill>
            <a:srgbClr val="0070C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cs-CZ" sz="1200" b="1" dirty="0"/>
              <a:t>RIS II</a:t>
            </a:r>
          </a:p>
        </p:txBody>
      </p:sp>
      <p:sp>
        <p:nvSpPr>
          <p:cNvPr id="20" name="Obdélník 19">
            <a:extLst>
              <a:ext uri="{FF2B5EF4-FFF2-40B4-BE49-F238E27FC236}">
                <a16:creationId xmlns:a16="http://schemas.microsoft.com/office/drawing/2014/main" id="{6F1068B4-1A7B-DB17-707C-F5CB40C67DE1}"/>
              </a:ext>
            </a:extLst>
          </p:cNvPr>
          <p:cNvSpPr/>
          <p:nvPr/>
        </p:nvSpPr>
        <p:spPr>
          <a:xfrm>
            <a:off x="3171872" y="2545960"/>
            <a:ext cx="352338" cy="290613"/>
          </a:xfrm>
          <a:prstGeom prst="rect">
            <a:avLst/>
          </a:prstGeom>
          <a:solidFill>
            <a:srgbClr val="0070C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cs-CZ" sz="1200" b="1" dirty="0"/>
              <a:t>RIS II</a:t>
            </a:r>
          </a:p>
        </p:txBody>
      </p:sp>
      <p:sp>
        <p:nvSpPr>
          <p:cNvPr id="21" name="Obdélník 20">
            <a:extLst>
              <a:ext uri="{FF2B5EF4-FFF2-40B4-BE49-F238E27FC236}">
                <a16:creationId xmlns:a16="http://schemas.microsoft.com/office/drawing/2014/main" id="{8D2F53B3-F821-CB89-D312-2CEB054BF78E}"/>
              </a:ext>
            </a:extLst>
          </p:cNvPr>
          <p:cNvSpPr/>
          <p:nvPr/>
        </p:nvSpPr>
        <p:spPr>
          <a:xfrm>
            <a:off x="5890033" y="2836574"/>
            <a:ext cx="352338" cy="290613"/>
          </a:xfrm>
          <a:prstGeom prst="rect">
            <a:avLst/>
          </a:prstGeom>
          <a:solidFill>
            <a:srgbClr val="0070C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cs-CZ" sz="1200" b="1" dirty="0"/>
              <a:t>RIS II</a:t>
            </a:r>
          </a:p>
        </p:txBody>
      </p:sp>
      <p:cxnSp>
        <p:nvCxnSpPr>
          <p:cNvPr id="22" name="Přímá spojnice se šipkou 21">
            <a:extLst>
              <a:ext uri="{FF2B5EF4-FFF2-40B4-BE49-F238E27FC236}">
                <a16:creationId xmlns:a16="http://schemas.microsoft.com/office/drawing/2014/main" id="{92E42001-1CE7-837D-345A-2EF73A59962A}"/>
              </a:ext>
            </a:extLst>
          </p:cNvPr>
          <p:cNvCxnSpPr>
            <a:cxnSpLocks/>
          </p:cNvCxnSpPr>
          <p:nvPr/>
        </p:nvCxnSpPr>
        <p:spPr>
          <a:xfrm>
            <a:off x="4355234" y="2836574"/>
            <a:ext cx="1403310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3" name="Přímá spojnice se šipkou 22">
            <a:extLst>
              <a:ext uri="{FF2B5EF4-FFF2-40B4-BE49-F238E27FC236}">
                <a16:creationId xmlns:a16="http://schemas.microsoft.com/office/drawing/2014/main" id="{2602D724-EA8A-C0F1-1ED4-5C2A5D37EFBD}"/>
              </a:ext>
            </a:extLst>
          </p:cNvPr>
          <p:cNvCxnSpPr>
            <a:cxnSpLocks/>
          </p:cNvCxnSpPr>
          <p:nvPr/>
        </p:nvCxnSpPr>
        <p:spPr>
          <a:xfrm flipV="1">
            <a:off x="6590351" y="2836574"/>
            <a:ext cx="629855" cy="535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4" name="Přímá spojnice se šipkou 23">
            <a:extLst>
              <a:ext uri="{FF2B5EF4-FFF2-40B4-BE49-F238E27FC236}">
                <a16:creationId xmlns:a16="http://schemas.microsoft.com/office/drawing/2014/main" id="{CA3B72A9-84F7-F436-1842-0B6E94A28ABC}"/>
              </a:ext>
            </a:extLst>
          </p:cNvPr>
          <p:cNvCxnSpPr>
            <a:cxnSpLocks/>
          </p:cNvCxnSpPr>
          <p:nvPr/>
        </p:nvCxnSpPr>
        <p:spPr>
          <a:xfrm>
            <a:off x="4138718" y="3030577"/>
            <a:ext cx="1786243" cy="1418267"/>
          </a:xfrm>
          <a:prstGeom prst="straightConnector1">
            <a:avLst/>
          </a:prstGeom>
          <a:ln w="38100">
            <a:solidFill>
              <a:srgbClr val="FF0000"/>
            </a:solidFill>
            <a:prstDash val="sysDot"/>
            <a:headEnd type="arrow" w="med" len="med"/>
            <a:tailEnd type="arrow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5" name="Přímá spojnice se šipkou 24">
            <a:extLst>
              <a:ext uri="{FF2B5EF4-FFF2-40B4-BE49-F238E27FC236}">
                <a16:creationId xmlns:a16="http://schemas.microsoft.com/office/drawing/2014/main" id="{684C11AA-8959-E6E3-1E79-B7A98FCE051A}"/>
              </a:ext>
            </a:extLst>
          </p:cNvPr>
          <p:cNvCxnSpPr>
            <a:cxnSpLocks/>
          </p:cNvCxnSpPr>
          <p:nvPr/>
        </p:nvCxnSpPr>
        <p:spPr>
          <a:xfrm flipH="1">
            <a:off x="4004632" y="3057725"/>
            <a:ext cx="1721236" cy="1427524"/>
          </a:xfrm>
          <a:prstGeom prst="straightConnector1">
            <a:avLst/>
          </a:prstGeom>
          <a:ln w="38100">
            <a:solidFill>
              <a:srgbClr val="FF0000"/>
            </a:solidFill>
            <a:prstDash val="sysDot"/>
            <a:headEnd type="arrow" w="med" len="med"/>
            <a:tailEnd type="arrow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6" name="Přímá spojnice se šipkou 25">
            <a:extLst>
              <a:ext uri="{FF2B5EF4-FFF2-40B4-BE49-F238E27FC236}">
                <a16:creationId xmlns:a16="http://schemas.microsoft.com/office/drawing/2014/main" id="{9346790D-E01E-1165-3465-EF6DE6575FD8}"/>
              </a:ext>
            </a:extLst>
          </p:cNvPr>
          <p:cNvCxnSpPr>
            <a:cxnSpLocks/>
          </p:cNvCxnSpPr>
          <p:nvPr/>
        </p:nvCxnSpPr>
        <p:spPr>
          <a:xfrm>
            <a:off x="3910117" y="3127187"/>
            <a:ext cx="0" cy="1147007"/>
          </a:xfrm>
          <a:prstGeom prst="straightConnector1">
            <a:avLst/>
          </a:prstGeom>
          <a:ln w="38100">
            <a:solidFill>
              <a:srgbClr val="FF0000"/>
            </a:solidFill>
            <a:prstDash val="sysDot"/>
            <a:headEnd type="arrow" w="med" len="med"/>
            <a:tailEnd type="arrow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27" name="Picture 5">
            <a:extLst>
              <a:ext uri="{FF2B5EF4-FFF2-40B4-BE49-F238E27FC236}">
                <a16:creationId xmlns:a16="http://schemas.microsoft.com/office/drawing/2014/main" id="{77379365-A7C8-9AC0-C858-1B4DFA996E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8620" y="3855482"/>
            <a:ext cx="1404216" cy="1401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>
            <a:extLst>
              <a:ext uri="{FF2B5EF4-FFF2-40B4-BE49-F238E27FC236}">
                <a16:creationId xmlns:a16="http://schemas.microsoft.com/office/drawing/2014/main" id="{325AE05E-2D68-43F6-94B9-079AADD8A6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4124" y="4032579"/>
            <a:ext cx="918606" cy="918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Obdélník 28">
            <a:extLst>
              <a:ext uri="{FF2B5EF4-FFF2-40B4-BE49-F238E27FC236}">
                <a16:creationId xmlns:a16="http://schemas.microsoft.com/office/drawing/2014/main" id="{F4D22B13-9711-4C7B-D06C-E2624523BBD7}"/>
              </a:ext>
            </a:extLst>
          </p:cNvPr>
          <p:cNvSpPr/>
          <p:nvPr/>
        </p:nvSpPr>
        <p:spPr>
          <a:xfrm>
            <a:off x="902401" y="4532133"/>
            <a:ext cx="560065" cy="207995"/>
          </a:xfrm>
          <a:prstGeom prst="rect">
            <a:avLst/>
          </a:prstGeom>
          <a:solidFill>
            <a:srgbClr val="16781B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cs-CZ" sz="1000" b="1" dirty="0"/>
              <a:t>C-ROADS</a:t>
            </a:r>
          </a:p>
        </p:txBody>
      </p:sp>
      <p:sp>
        <p:nvSpPr>
          <p:cNvPr id="30" name="Obdélník 29">
            <a:extLst>
              <a:ext uri="{FF2B5EF4-FFF2-40B4-BE49-F238E27FC236}">
                <a16:creationId xmlns:a16="http://schemas.microsoft.com/office/drawing/2014/main" id="{CB87C17F-D1A5-997C-B038-0D942C04F5FA}"/>
              </a:ext>
            </a:extLst>
          </p:cNvPr>
          <p:cNvSpPr/>
          <p:nvPr/>
        </p:nvSpPr>
        <p:spPr>
          <a:xfrm>
            <a:off x="2530935" y="4676444"/>
            <a:ext cx="560065" cy="207995"/>
          </a:xfrm>
          <a:prstGeom prst="rect">
            <a:avLst/>
          </a:prstGeom>
          <a:solidFill>
            <a:srgbClr val="16781B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cs-CZ" sz="1000" b="1" dirty="0"/>
              <a:t>C-ROADS</a:t>
            </a:r>
          </a:p>
        </p:txBody>
      </p:sp>
      <p:pic>
        <p:nvPicPr>
          <p:cNvPr id="31" name="Obrázek 30">
            <a:extLst>
              <a:ext uri="{FF2B5EF4-FFF2-40B4-BE49-F238E27FC236}">
                <a16:creationId xmlns:a16="http://schemas.microsoft.com/office/drawing/2014/main" id="{18410B6B-3745-A945-664C-297C5E79077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8879" y="4026764"/>
            <a:ext cx="460653" cy="460653"/>
          </a:xfrm>
          <a:prstGeom prst="rect">
            <a:avLst/>
          </a:prstGeom>
        </p:spPr>
      </p:pic>
      <p:pic>
        <p:nvPicPr>
          <p:cNvPr id="32" name="Picture 7">
            <a:extLst>
              <a:ext uri="{FF2B5EF4-FFF2-40B4-BE49-F238E27FC236}">
                <a16:creationId xmlns:a16="http://schemas.microsoft.com/office/drawing/2014/main" id="{1737042C-AF8D-5483-0387-FAB5F4525F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347" y="4309936"/>
            <a:ext cx="360363" cy="360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Obrázek 32">
            <a:extLst>
              <a:ext uri="{FF2B5EF4-FFF2-40B4-BE49-F238E27FC236}">
                <a16:creationId xmlns:a16="http://schemas.microsoft.com/office/drawing/2014/main" id="{A0DB8F1C-83B6-15CF-F381-8FBCAAA2187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208" y="4062020"/>
            <a:ext cx="460653" cy="460653"/>
          </a:xfrm>
          <a:prstGeom prst="rect">
            <a:avLst/>
          </a:prstGeom>
        </p:spPr>
      </p:pic>
      <p:pic>
        <p:nvPicPr>
          <p:cNvPr id="34" name="Picture 6">
            <a:extLst>
              <a:ext uri="{FF2B5EF4-FFF2-40B4-BE49-F238E27FC236}">
                <a16:creationId xmlns:a16="http://schemas.microsoft.com/office/drawing/2014/main" id="{9B26485D-C863-D6AF-1B9C-62FC5450E7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2306" y="4032579"/>
            <a:ext cx="858361" cy="858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Obdélník 34">
            <a:extLst>
              <a:ext uri="{FF2B5EF4-FFF2-40B4-BE49-F238E27FC236}">
                <a16:creationId xmlns:a16="http://schemas.microsoft.com/office/drawing/2014/main" id="{A0D86C24-9945-F213-5904-DD7E574F0E24}"/>
              </a:ext>
            </a:extLst>
          </p:cNvPr>
          <p:cNvSpPr/>
          <p:nvPr/>
        </p:nvSpPr>
        <p:spPr>
          <a:xfrm>
            <a:off x="5879130" y="4754379"/>
            <a:ext cx="530572" cy="340719"/>
          </a:xfrm>
          <a:prstGeom prst="rect">
            <a:avLst/>
          </a:prstGeom>
          <a:solidFill>
            <a:srgbClr val="16781B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cs-CZ" sz="1000" b="1" dirty="0"/>
              <a:t>C-ROADS</a:t>
            </a:r>
          </a:p>
        </p:txBody>
      </p:sp>
      <p:cxnSp>
        <p:nvCxnSpPr>
          <p:cNvPr id="36" name="Přímá spojnice se šipkou 35">
            <a:extLst>
              <a:ext uri="{FF2B5EF4-FFF2-40B4-BE49-F238E27FC236}">
                <a16:creationId xmlns:a16="http://schemas.microsoft.com/office/drawing/2014/main" id="{4295A512-8047-F336-8007-DE43C2221C8E}"/>
              </a:ext>
            </a:extLst>
          </p:cNvPr>
          <p:cNvCxnSpPr>
            <a:cxnSpLocks/>
          </p:cNvCxnSpPr>
          <p:nvPr/>
        </p:nvCxnSpPr>
        <p:spPr>
          <a:xfrm>
            <a:off x="4088550" y="4742384"/>
            <a:ext cx="1585907" cy="27837"/>
          </a:xfrm>
          <a:prstGeom prst="straightConnector1">
            <a:avLst/>
          </a:prstGeom>
          <a:ln w="38100">
            <a:solidFill>
              <a:srgbClr val="FF0000"/>
            </a:solidFill>
            <a:headEnd type="arrow" w="med" len="med"/>
            <a:tailEnd type="arrow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7" name="Přímá spojnice se šipkou 36">
            <a:extLst>
              <a:ext uri="{FF2B5EF4-FFF2-40B4-BE49-F238E27FC236}">
                <a16:creationId xmlns:a16="http://schemas.microsoft.com/office/drawing/2014/main" id="{C6F700B2-4D88-F1B5-E7C8-5213D2F855DB}"/>
              </a:ext>
            </a:extLst>
          </p:cNvPr>
          <p:cNvCxnSpPr>
            <a:cxnSpLocks/>
          </p:cNvCxnSpPr>
          <p:nvPr/>
        </p:nvCxnSpPr>
        <p:spPr>
          <a:xfrm>
            <a:off x="6501723" y="4780441"/>
            <a:ext cx="807109" cy="0"/>
          </a:xfrm>
          <a:prstGeom prst="straightConnector1">
            <a:avLst/>
          </a:prstGeom>
          <a:ln w="38100">
            <a:solidFill>
              <a:srgbClr val="FF0000"/>
            </a:solidFill>
            <a:headEnd type="arrow" w="med" len="med"/>
            <a:tailEnd type="arrow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8" name="TextovéPole 23">
            <a:extLst>
              <a:ext uri="{FF2B5EF4-FFF2-40B4-BE49-F238E27FC236}">
                <a16:creationId xmlns:a16="http://schemas.microsoft.com/office/drawing/2014/main" id="{8D66891D-2411-D8BE-BD41-5EBCE64FDBE3}"/>
              </a:ext>
            </a:extLst>
          </p:cNvPr>
          <p:cNvSpPr txBox="1"/>
          <p:nvPr/>
        </p:nvSpPr>
        <p:spPr>
          <a:xfrm>
            <a:off x="951657" y="5447121"/>
            <a:ext cx="7631354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rgbClr val="002060"/>
                </a:solidFill>
              </a:rPr>
              <a:t>Ověření interoperability systému RIS II a C-ROADS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rgbClr val="002060"/>
                </a:solidFill>
              </a:rPr>
              <a:t>Cílový stav je zajištění preference MHD a IZS prostřednictvím ITS G5 na křižovatkách řízených SSZ</a:t>
            </a:r>
          </a:p>
        </p:txBody>
      </p:sp>
    </p:spTree>
    <p:extLst>
      <p:ext uri="{BB962C8B-B14F-4D97-AF65-F5344CB8AC3E}">
        <p14:creationId xmlns:p14="http://schemas.microsoft.com/office/powerpoint/2010/main" val="12812671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ext, patro, osoba, interiér&#10;&#10;Popis byl vytvořen automaticky">
            <a:extLst>
              <a:ext uri="{FF2B5EF4-FFF2-40B4-BE49-F238E27FC236}">
                <a16:creationId xmlns:a16="http://schemas.microsoft.com/office/drawing/2014/main" id="{5DB24370-3780-8831-C1EA-2646A15173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1098667"/>
            <a:ext cx="4329015" cy="2241209"/>
          </a:xfrm>
          <a:prstGeom prst="rect">
            <a:avLst/>
          </a:prstGeom>
        </p:spPr>
      </p:pic>
      <p:pic>
        <p:nvPicPr>
          <p:cNvPr id="5" name="Obrázek 4" descr="Obsah obrázku text, osoba, muž, oblek&#10;&#10;Popis byl vytvořen automaticky">
            <a:extLst>
              <a:ext uri="{FF2B5EF4-FFF2-40B4-BE49-F238E27FC236}">
                <a16:creationId xmlns:a16="http://schemas.microsoft.com/office/drawing/2014/main" id="{8E976FFE-5496-BE47-FBFB-EDFD3B0A3D9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7412" y="3390643"/>
            <a:ext cx="4329015" cy="2885752"/>
          </a:xfrm>
          <a:prstGeom prst="rect">
            <a:avLst/>
          </a:prstGeom>
        </p:spPr>
      </p:pic>
      <p:pic>
        <p:nvPicPr>
          <p:cNvPr id="9" name="Obrázek 8" descr="Obsah obrázku bílá tabule&#10;&#10;Popis byl vytvořen automaticky">
            <a:extLst>
              <a:ext uri="{FF2B5EF4-FFF2-40B4-BE49-F238E27FC236}">
                <a16:creationId xmlns:a16="http://schemas.microsoft.com/office/drawing/2014/main" id="{E39B9943-5D67-B5A4-3E40-F1A9DC14B85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8543" y="1539716"/>
            <a:ext cx="3528392" cy="2646294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D7D341CE-82CF-AB11-947B-3173BE0A705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4143759"/>
            <a:ext cx="1599477" cy="2132635"/>
          </a:xfrm>
          <a:prstGeom prst="rect">
            <a:avLst/>
          </a:prstGeom>
        </p:spPr>
      </p:pic>
      <p:sp>
        <p:nvSpPr>
          <p:cNvPr id="10" name="TextBox 1">
            <a:extLst>
              <a:ext uri="{FF2B5EF4-FFF2-40B4-BE49-F238E27FC236}">
                <a16:creationId xmlns:a16="http://schemas.microsoft.com/office/drawing/2014/main" id="{EDCF6937-9A43-B2D0-D15D-E2A83EDDE4F6}"/>
              </a:ext>
            </a:extLst>
          </p:cNvPr>
          <p:cNvSpPr txBox="1"/>
          <p:nvPr/>
        </p:nvSpPr>
        <p:spPr>
          <a:xfrm>
            <a:off x="251520" y="232229"/>
            <a:ext cx="8496944" cy="69875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ct val="80000"/>
              </a:lnSpc>
            </a:pPr>
            <a:r>
              <a:rPr lang="cs-CZ" sz="2400" b="1" cap="all" dirty="0">
                <a:solidFill>
                  <a:srgbClr val="F60000"/>
                </a:solidFill>
                <a:cs typeface="Calibri"/>
              </a:rPr>
              <a:t>OCENĚNÍ Projektu – Chytrá města pro budoucnost 2019 </a:t>
            </a:r>
          </a:p>
          <a:p>
            <a:pPr algn="ctr">
              <a:lnSpc>
                <a:spcPct val="80000"/>
              </a:lnSpc>
            </a:pPr>
            <a:r>
              <a:rPr lang="cs-CZ" sz="2400" b="1" cap="all" dirty="0">
                <a:solidFill>
                  <a:srgbClr val="F60000"/>
                </a:solidFill>
                <a:cs typeface="Calibri"/>
              </a:rPr>
              <a:t>                       – ČDS &amp; technologie ROKU 2019 </a:t>
            </a:r>
            <a:endParaRPr lang="en-US" sz="2400" b="1" cap="all" dirty="0">
              <a:solidFill>
                <a:srgbClr val="F60000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557084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412394"/>
            <a:ext cx="8496944" cy="46491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ct val="80000"/>
              </a:lnSpc>
            </a:pPr>
            <a:r>
              <a:rPr lang="cs-CZ" sz="3200" b="1" cap="all" dirty="0">
                <a:solidFill>
                  <a:srgbClr val="F60000"/>
                </a:solidFill>
                <a:cs typeface="Calibri"/>
              </a:rPr>
              <a:t>C-ITS Roadshow – 4</a:t>
            </a:r>
            <a:r>
              <a:rPr lang="cs-CZ" sz="3200" b="1" dirty="0">
                <a:solidFill>
                  <a:srgbClr val="F60000"/>
                </a:solidFill>
                <a:cs typeface="Calibri"/>
              </a:rPr>
              <a:t>.</a:t>
            </a:r>
            <a:r>
              <a:rPr lang="cs-CZ" sz="3200" b="1" cap="all" dirty="0">
                <a:solidFill>
                  <a:srgbClr val="F60000"/>
                </a:solidFill>
                <a:cs typeface="Calibri"/>
              </a:rPr>
              <a:t> Června 2021, Brno BVV</a:t>
            </a:r>
            <a:endParaRPr lang="en-US" sz="3200" b="1" cap="all" dirty="0">
              <a:solidFill>
                <a:srgbClr val="F60000"/>
              </a:solidFill>
              <a:cs typeface="Calibri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463962" y="404254"/>
            <a:ext cx="0" cy="58670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" name="Obrázek 3">
            <a:extLst>
              <a:ext uri="{FF2B5EF4-FFF2-40B4-BE49-F238E27FC236}">
                <a16:creationId xmlns:a16="http://schemas.microsoft.com/office/drawing/2014/main" id="{86C7E8D5-FFA6-4BA3-B8FA-9F94F3051F71}"/>
              </a:ext>
            </a:extLst>
          </p:cNvPr>
          <p:cNvPicPr/>
          <p:nvPr/>
        </p:nvPicPr>
        <p:blipFill rotWithShape="1">
          <a:blip r:embed="rId2"/>
          <a:srcRect l="6212" t="10796" r="28020" b="24769"/>
          <a:stretch/>
        </p:blipFill>
        <p:spPr bwMode="auto">
          <a:xfrm>
            <a:off x="611560" y="1162518"/>
            <a:ext cx="6092527" cy="387893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26" name="B19E0AD8-1246-4ECC-8841-BFAE0977C7EB">
            <a:extLst>
              <a:ext uri="{FF2B5EF4-FFF2-40B4-BE49-F238E27FC236}">
                <a16:creationId xmlns:a16="http://schemas.microsoft.com/office/drawing/2014/main" id="{2708E295-4CA5-453E-8803-7E9000E214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3" t="16475" r="4784" b="12137"/>
          <a:stretch/>
        </p:blipFill>
        <p:spPr bwMode="auto">
          <a:xfrm>
            <a:off x="3196469" y="3637294"/>
            <a:ext cx="5472608" cy="28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3710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 descr="Obsah obrázku text, osoba, interiér, pracovní&#10;&#10;Popis byl vytvořen automaticky">
            <a:extLst>
              <a:ext uri="{FF2B5EF4-FFF2-40B4-BE49-F238E27FC236}">
                <a16:creationId xmlns:a16="http://schemas.microsoft.com/office/drawing/2014/main" id="{971E4F87-D874-85F1-51B2-8ECA50D0F2C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807" y="1118208"/>
            <a:ext cx="2296051" cy="1722039"/>
          </a:xfrm>
          <a:prstGeom prst="rect">
            <a:avLst/>
          </a:prstGeom>
        </p:spPr>
      </p:pic>
      <p:pic>
        <p:nvPicPr>
          <p:cNvPr id="3" name="Obrázek 2" descr="Obsah obrázku osoba, skupina, lidé, exteriér&#10;&#10;Popis byl vytvořen automaticky">
            <a:extLst>
              <a:ext uri="{FF2B5EF4-FFF2-40B4-BE49-F238E27FC236}">
                <a16:creationId xmlns:a16="http://schemas.microsoft.com/office/drawing/2014/main" id="{E6398ACA-27F2-114A-16C0-31B9A0C41F9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46"/>
          <a:stretch/>
        </p:blipFill>
        <p:spPr>
          <a:xfrm>
            <a:off x="529346" y="3272547"/>
            <a:ext cx="2352475" cy="1705321"/>
          </a:xfrm>
          <a:prstGeom prst="rect">
            <a:avLst/>
          </a:prstGeom>
        </p:spPr>
      </p:pic>
      <p:pic>
        <p:nvPicPr>
          <p:cNvPr id="5" name="Obrázek 4" descr="Obsah obrázku osoba, exteriér, strom, skupina&#10;&#10;Popis byl vytvořen automaticky">
            <a:extLst>
              <a:ext uri="{FF2B5EF4-FFF2-40B4-BE49-F238E27FC236}">
                <a16:creationId xmlns:a16="http://schemas.microsoft.com/office/drawing/2014/main" id="{0A01A04C-7085-3C46-3AFB-5C555903771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979" y="1105655"/>
            <a:ext cx="2416897" cy="1722039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DE0EDC75-E67F-8719-4833-4E0A274157B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928" y="3272547"/>
            <a:ext cx="430082" cy="347151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EA8CA666-3511-1CAA-2BA9-5F173F95749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697" y="1105655"/>
            <a:ext cx="520564" cy="347151"/>
          </a:xfrm>
          <a:prstGeom prst="rect">
            <a:avLst/>
          </a:prstGeom>
        </p:spPr>
      </p:pic>
      <p:sp>
        <p:nvSpPr>
          <p:cNvPr id="21" name="TextovéPole 20">
            <a:extLst>
              <a:ext uri="{FF2B5EF4-FFF2-40B4-BE49-F238E27FC236}">
                <a16:creationId xmlns:a16="http://schemas.microsoft.com/office/drawing/2014/main" id="{97D7ECE9-C1C6-313F-7DAD-96962356BB43}"/>
              </a:ext>
            </a:extLst>
          </p:cNvPr>
          <p:cNvSpPr txBox="1"/>
          <p:nvPr/>
        </p:nvSpPr>
        <p:spPr>
          <a:xfrm>
            <a:off x="1151620" y="206868"/>
            <a:ext cx="684076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3200" b="1" cap="all" dirty="0">
                <a:solidFill>
                  <a:srgbClr val="F60000"/>
                </a:solidFill>
                <a:cs typeface="Calibri"/>
              </a:rPr>
              <a:t>zájem zahraničních expertů</a:t>
            </a:r>
            <a:endParaRPr lang="cs-CZ" sz="3200" dirty="0"/>
          </a:p>
        </p:txBody>
      </p:sp>
      <p:pic>
        <p:nvPicPr>
          <p:cNvPr id="1026" name="5A28D178-B71B-4E19-8C8A-C066052D60E3" descr="IMG_7593.jpg">
            <a:extLst>
              <a:ext uri="{FF2B5EF4-FFF2-40B4-BE49-F238E27FC236}">
                <a16:creationId xmlns:a16="http://schemas.microsoft.com/office/drawing/2014/main" id="{2BFF1D20-F006-3E83-8FCA-79E8232685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7696" y="1105655"/>
            <a:ext cx="2296051" cy="1722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D16808EB-705C-4EEC-8322-AD3ADE48B670" descr="IMG_3672.jpg">
            <a:extLst>
              <a:ext uri="{FF2B5EF4-FFF2-40B4-BE49-F238E27FC236}">
                <a16:creationId xmlns:a16="http://schemas.microsoft.com/office/drawing/2014/main" id="{CC24BEAE-ECE4-726D-4D29-0C5DE7CEE4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5" t="437" r="12047" b="3358"/>
          <a:stretch/>
        </p:blipFill>
        <p:spPr bwMode="auto">
          <a:xfrm>
            <a:off x="2934999" y="3254540"/>
            <a:ext cx="1953687" cy="1717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309DA3E4-37B8-0FED-5343-EB0FCDB72BA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2627" y="3254540"/>
            <a:ext cx="578721" cy="289361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A638EBD9-AFAE-5BBC-746D-EED6853FD63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7696" y="1105655"/>
            <a:ext cx="556256" cy="370838"/>
          </a:xfrm>
          <a:prstGeom prst="rect">
            <a:avLst/>
          </a:prstGeom>
        </p:spPr>
      </p:pic>
      <p:pic>
        <p:nvPicPr>
          <p:cNvPr id="10" name="Obrázek 9" descr="Obsah obrázku interiér, patro, strop, osoba&#10;&#10;Popis byl vytvořen automaticky">
            <a:extLst>
              <a:ext uri="{FF2B5EF4-FFF2-40B4-BE49-F238E27FC236}">
                <a16:creationId xmlns:a16="http://schemas.microsoft.com/office/drawing/2014/main" id="{817E743B-C39C-FAAE-FF41-58246233954B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78"/>
          <a:stretch/>
        </p:blipFill>
        <p:spPr>
          <a:xfrm>
            <a:off x="7186215" y="3251381"/>
            <a:ext cx="1427532" cy="1718036"/>
          </a:xfrm>
          <a:prstGeom prst="rect">
            <a:avLst/>
          </a:prstGeom>
        </p:spPr>
      </p:pic>
      <p:pic>
        <p:nvPicPr>
          <p:cNvPr id="1027" name="8AEDA749-F4CC-4125-8252-440BB17373B3" descr="IMG_7586.jpg">
            <a:extLst>
              <a:ext uri="{FF2B5EF4-FFF2-40B4-BE49-F238E27FC236}">
                <a16:creationId xmlns:a16="http://schemas.microsoft.com/office/drawing/2014/main" id="{A8E0590A-A00A-B0AE-4066-3B4CCA09AB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4"/>
          <a:stretch/>
        </p:blipFill>
        <p:spPr bwMode="auto">
          <a:xfrm>
            <a:off x="4942689" y="3257575"/>
            <a:ext cx="2187359" cy="1722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Obrázek 11" descr="Obsah obrázku text, klipart&#10;&#10;Popis byl vytvořen automaticky">
            <a:extLst>
              <a:ext uri="{FF2B5EF4-FFF2-40B4-BE49-F238E27FC236}">
                <a16:creationId xmlns:a16="http://schemas.microsoft.com/office/drawing/2014/main" id="{A7811DD0-9A5D-E1DA-8B8B-BFB95293984F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4048" y="3273481"/>
            <a:ext cx="540838" cy="270420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2259A71A-DECF-29B2-693A-82A2A177C923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4051" y="3262569"/>
            <a:ext cx="409950" cy="273301"/>
          </a:xfrm>
          <a:prstGeom prst="rect">
            <a:avLst/>
          </a:prstGeom>
          <a:ln>
            <a:noFill/>
          </a:ln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E714328C-AE71-1CFC-2732-E048C08C33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0447" y="2082713"/>
            <a:ext cx="508325" cy="609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Svobodné a hanzovní město Hamburk – znak">
            <a:extLst>
              <a:ext uri="{FF2B5EF4-FFF2-40B4-BE49-F238E27FC236}">
                <a16:creationId xmlns:a16="http://schemas.microsoft.com/office/drawing/2014/main" id="{2F0371D9-3FB9-6F2E-4DCE-FABF9B0818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0047" y="1102061"/>
            <a:ext cx="498725" cy="698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71997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05CF2FC2-E484-2B62-0B64-2350B6F1D664}"/>
              </a:ext>
            </a:extLst>
          </p:cNvPr>
          <p:cNvSpPr txBox="1"/>
          <p:nvPr/>
        </p:nvSpPr>
        <p:spPr>
          <a:xfrm>
            <a:off x="1003593" y="162879"/>
            <a:ext cx="691276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3200" b="1" dirty="0">
                <a:solidFill>
                  <a:srgbClr val="FF0000"/>
                </a:solidFill>
              </a:rPr>
              <a:t>IMPLEMENTACE ITS &amp; C-ITS V BMO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2E469929-E3C0-7450-5EB9-49D0B55D0B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72102"/>
            <a:ext cx="9144000" cy="4575063"/>
          </a:xfrm>
          <a:prstGeom prst="rect">
            <a:avLst/>
          </a:prstGeom>
        </p:spPr>
      </p:pic>
      <p:grpSp>
        <p:nvGrpSpPr>
          <p:cNvPr id="5" name="Skupina 4">
            <a:extLst>
              <a:ext uri="{FF2B5EF4-FFF2-40B4-BE49-F238E27FC236}">
                <a16:creationId xmlns:a16="http://schemas.microsoft.com/office/drawing/2014/main" id="{323A965B-8AA4-B81F-2269-32C03B0E285E}"/>
              </a:ext>
            </a:extLst>
          </p:cNvPr>
          <p:cNvGrpSpPr/>
          <p:nvPr/>
        </p:nvGrpSpPr>
        <p:grpSpPr>
          <a:xfrm>
            <a:off x="268253" y="4437112"/>
            <a:ext cx="2361799" cy="564414"/>
            <a:chOff x="340653" y="3945703"/>
            <a:chExt cx="2899650" cy="752553"/>
          </a:xfrm>
        </p:grpSpPr>
        <p:grpSp>
          <p:nvGrpSpPr>
            <p:cNvPr id="6" name="Skupina 5">
              <a:extLst>
                <a:ext uri="{FF2B5EF4-FFF2-40B4-BE49-F238E27FC236}">
                  <a16:creationId xmlns:a16="http://schemas.microsoft.com/office/drawing/2014/main" id="{C78717DC-F74A-1395-49D4-EE166827FB36}"/>
                </a:ext>
              </a:extLst>
            </p:cNvPr>
            <p:cNvGrpSpPr/>
            <p:nvPr/>
          </p:nvGrpSpPr>
          <p:grpSpPr>
            <a:xfrm>
              <a:off x="340653" y="3945703"/>
              <a:ext cx="207390" cy="349526"/>
              <a:chOff x="3726715" y="1600200"/>
              <a:chExt cx="207390" cy="349526"/>
            </a:xfrm>
            <a:solidFill>
              <a:srgbClr val="0288D1"/>
            </a:solidFill>
          </p:grpSpPr>
          <p:grpSp>
            <p:nvGrpSpPr>
              <p:cNvPr id="8" name="Skupina 7">
                <a:extLst>
                  <a:ext uri="{FF2B5EF4-FFF2-40B4-BE49-F238E27FC236}">
                    <a16:creationId xmlns:a16="http://schemas.microsoft.com/office/drawing/2014/main" id="{6DFBA2C6-150F-011D-C0E1-20B54E4496CC}"/>
                  </a:ext>
                </a:extLst>
              </p:cNvPr>
              <p:cNvGrpSpPr/>
              <p:nvPr/>
            </p:nvGrpSpPr>
            <p:grpSpPr>
              <a:xfrm>
                <a:off x="3726715" y="1600200"/>
                <a:ext cx="207390" cy="349526"/>
                <a:chOff x="3726715" y="1600200"/>
                <a:chExt cx="207390" cy="349526"/>
              </a:xfrm>
              <a:grpFill/>
            </p:grpSpPr>
            <p:sp>
              <p:nvSpPr>
                <p:cNvPr id="12" name="Ovál 11">
                  <a:extLst>
                    <a:ext uri="{FF2B5EF4-FFF2-40B4-BE49-F238E27FC236}">
                      <a16:creationId xmlns:a16="http://schemas.microsoft.com/office/drawing/2014/main" id="{285207FA-F7EE-DA6F-E4AF-E2FCD4850F22}"/>
                    </a:ext>
                  </a:extLst>
                </p:cNvPr>
                <p:cNvSpPr/>
                <p:nvPr/>
              </p:nvSpPr>
              <p:spPr>
                <a:xfrm>
                  <a:off x="3726715" y="1600200"/>
                  <a:ext cx="207390" cy="226243"/>
                </a:xfrm>
                <a:prstGeom prst="ellips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 sz="1350" dirty="0"/>
                </a:p>
              </p:txBody>
            </p:sp>
            <p:sp>
              <p:nvSpPr>
                <p:cNvPr id="13" name="Rovnoramenný trojúhelník 12">
                  <a:extLst>
                    <a:ext uri="{FF2B5EF4-FFF2-40B4-BE49-F238E27FC236}">
                      <a16:creationId xmlns:a16="http://schemas.microsoft.com/office/drawing/2014/main" id="{79D0C9B3-012D-4A7F-31C9-3E33FAC558B9}"/>
                    </a:ext>
                  </a:extLst>
                </p:cNvPr>
                <p:cNvSpPr/>
                <p:nvPr/>
              </p:nvSpPr>
              <p:spPr>
                <a:xfrm flipV="1">
                  <a:off x="3738610" y="1744842"/>
                  <a:ext cx="183600" cy="204884"/>
                </a:xfrm>
                <a:prstGeom prst="triangl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 sz="1350"/>
                </a:p>
              </p:txBody>
            </p:sp>
          </p:grpSp>
          <p:cxnSp>
            <p:nvCxnSpPr>
              <p:cNvPr id="9" name="Přímá spojnice 8">
                <a:extLst>
                  <a:ext uri="{FF2B5EF4-FFF2-40B4-BE49-F238E27FC236}">
                    <a16:creationId xmlns:a16="http://schemas.microsoft.com/office/drawing/2014/main" id="{46C45FBC-E1D9-1177-E9C4-DD5BBAA31ACA}"/>
                  </a:ext>
                </a:extLst>
              </p:cNvPr>
              <p:cNvCxnSpPr>
                <a:cxnSpLocks/>
                <a:endCxn id="13" idx="0"/>
              </p:cNvCxnSpPr>
              <p:nvPr/>
            </p:nvCxnSpPr>
            <p:spPr>
              <a:xfrm flipH="1">
                <a:off x="3830410" y="1744842"/>
                <a:ext cx="103695" cy="204884"/>
              </a:xfrm>
              <a:prstGeom prst="line">
                <a:avLst/>
              </a:prstGeom>
              <a:grpFill/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Přímá spojnice 9">
                <a:extLst>
                  <a:ext uri="{FF2B5EF4-FFF2-40B4-BE49-F238E27FC236}">
                    <a16:creationId xmlns:a16="http://schemas.microsoft.com/office/drawing/2014/main" id="{FF2AF849-EBCE-B78D-46D7-1DFB2FA7143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26715" y="1744842"/>
                <a:ext cx="103695" cy="204884"/>
              </a:xfrm>
              <a:prstGeom prst="line">
                <a:avLst/>
              </a:prstGeom>
              <a:grpFill/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Ovál 10">
                <a:extLst>
                  <a:ext uri="{FF2B5EF4-FFF2-40B4-BE49-F238E27FC236}">
                    <a16:creationId xmlns:a16="http://schemas.microsoft.com/office/drawing/2014/main" id="{1FE8F40D-2A77-995E-D2E3-3DC7A01035E1}"/>
                  </a:ext>
                </a:extLst>
              </p:cNvPr>
              <p:cNvSpPr/>
              <p:nvPr/>
            </p:nvSpPr>
            <p:spPr>
              <a:xfrm>
                <a:off x="3788738" y="1672839"/>
                <a:ext cx="83344" cy="8096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350"/>
              </a:p>
            </p:txBody>
          </p:sp>
        </p:grpSp>
        <p:sp>
          <p:nvSpPr>
            <p:cNvPr id="7" name="TextovéPole 6">
              <a:extLst>
                <a:ext uri="{FF2B5EF4-FFF2-40B4-BE49-F238E27FC236}">
                  <a16:creationId xmlns:a16="http://schemas.microsoft.com/office/drawing/2014/main" id="{D3EA3844-B30B-5E9D-91E8-5B0B4D59A0EE}"/>
                </a:ext>
              </a:extLst>
            </p:cNvPr>
            <p:cNvSpPr txBox="1"/>
            <p:nvPr/>
          </p:nvSpPr>
          <p:spPr>
            <a:xfrm>
              <a:off x="692880" y="4021148"/>
              <a:ext cx="2547423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350" b="1" dirty="0"/>
                <a:t>CEF, C-ROADS DT2, BKOM</a:t>
              </a:r>
            </a:p>
          </p:txBody>
        </p:sp>
      </p:grpSp>
      <p:grpSp>
        <p:nvGrpSpPr>
          <p:cNvPr id="14" name="Skupina 13">
            <a:extLst>
              <a:ext uri="{FF2B5EF4-FFF2-40B4-BE49-F238E27FC236}">
                <a16:creationId xmlns:a16="http://schemas.microsoft.com/office/drawing/2014/main" id="{22EAE595-74F2-996C-C390-D422C8A813D9}"/>
              </a:ext>
            </a:extLst>
          </p:cNvPr>
          <p:cNvGrpSpPr/>
          <p:nvPr/>
        </p:nvGrpSpPr>
        <p:grpSpPr>
          <a:xfrm>
            <a:off x="276056" y="4786760"/>
            <a:ext cx="2187424" cy="351850"/>
            <a:chOff x="340653" y="4354917"/>
            <a:chExt cx="2916565" cy="469133"/>
          </a:xfrm>
        </p:grpSpPr>
        <p:grpSp>
          <p:nvGrpSpPr>
            <p:cNvPr id="15" name="Skupina 14">
              <a:extLst>
                <a:ext uri="{FF2B5EF4-FFF2-40B4-BE49-F238E27FC236}">
                  <a16:creationId xmlns:a16="http://schemas.microsoft.com/office/drawing/2014/main" id="{7AFDCF98-42D9-FA43-AEC9-00C2330D803A}"/>
                </a:ext>
              </a:extLst>
            </p:cNvPr>
            <p:cNvGrpSpPr/>
            <p:nvPr/>
          </p:nvGrpSpPr>
          <p:grpSpPr>
            <a:xfrm>
              <a:off x="340653" y="4354917"/>
              <a:ext cx="207390" cy="349526"/>
              <a:chOff x="3726715" y="1600200"/>
              <a:chExt cx="207390" cy="349526"/>
            </a:xfrm>
            <a:solidFill>
              <a:srgbClr val="00B050"/>
            </a:solidFill>
          </p:grpSpPr>
          <p:grpSp>
            <p:nvGrpSpPr>
              <p:cNvPr id="17" name="Skupina 16">
                <a:extLst>
                  <a:ext uri="{FF2B5EF4-FFF2-40B4-BE49-F238E27FC236}">
                    <a16:creationId xmlns:a16="http://schemas.microsoft.com/office/drawing/2014/main" id="{3F4EDB16-A9D8-CE16-F447-7D7C1A7FB1CE}"/>
                  </a:ext>
                </a:extLst>
              </p:cNvPr>
              <p:cNvGrpSpPr/>
              <p:nvPr/>
            </p:nvGrpSpPr>
            <p:grpSpPr>
              <a:xfrm>
                <a:off x="3726715" y="1600200"/>
                <a:ext cx="207390" cy="349526"/>
                <a:chOff x="3726715" y="1600200"/>
                <a:chExt cx="207390" cy="349526"/>
              </a:xfrm>
              <a:grpFill/>
            </p:grpSpPr>
            <p:sp>
              <p:nvSpPr>
                <p:cNvPr id="21" name="Ovál 20">
                  <a:extLst>
                    <a:ext uri="{FF2B5EF4-FFF2-40B4-BE49-F238E27FC236}">
                      <a16:creationId xmlns:a16="http://schemas.microsoft.com/office/drawing/2014/main" id="{50632464-B275-1D73-B79A-A4BA21371B9E}"/>
                    </a:ext>
                  </a:extLst>
                </p:cNvPr>
                <p:cNvSpPr/>
                <p:nvPr/>
              </p:nvSpPr>
              <p:spPr>
                <a:xfrm>
                  <a:off x="3726715" y="1600200"/>
                  <a:ext cx="207390" cy="226243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 sz="1350" dirty="0"/>
                </a:p>
              </p:txBody>
            </p:sp>
            <p:sp>
              <p:nvSpPr>
                <p:cNvPr id="22" name="Rovnoramenný trojúhelník 21">
                  <a:extLst>
                    <a:ext uri="{FF2B5EF4-FFF2-40B4-BE49-F238E27FC236}">
                      <a16:creationId xmlns:a16="http://schemas.microsoft.com/office/drawing/2014/main" id="{9D4C0C48-EE67-EB32-AE47-0B85FE9F3D21}"/>
                    </a:ext>
                  </a:extLst>
                </p:cNvPr>
                <p:cNvSpPr/>
                <p:nvPr/>
              </p:nvSpPr>
              <p:spPr>
                <a:xfrm flipV="1">
                  <a:off x="3738610" y="1744842"/>
                  <a:ext cx="183600" cy="204884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 sz="1350"/>
                </a:p>
              </p:txBody>
            </p:sp>
          </p:grpSp>
          <p:cxnSp>
            <p:nvCxnSpPr>
              <p:cNvPr id="18" name="Přímá spojnice 17">
                <a:extLst>
                  <a:ext uri="{FF2B5EF4-FFF2-40B4-BE49-F238E27FC236}">
                    <a16:creationId xmlns:a16="http://schemas.microsoft.com/office/drawing/2014/main" id="{B8004D7D-816A-8BDF-5633-F6DCE540ECBE}"/>
                  </a:ext>
                </a:extLst>
              </p:cNvPr>
              <p:cNvCxnSpPr>
                <a:cxnSpLocks/>
                <a:endCxn id="22" idx="0"/>
              </p:cNvCxnSpPr>
              <p:nvPr/>
            </p:nvCxnSpPr>
            <p:spPr>
              <a:xfrm flipH="1">
                <a:off x="3830410" y="1744842"/>
                <a:ext cx="103695" cy="204884"/>
              </a:xfrm>
              <a:prstGeom prst="line">
                <a:avLst/>
              </a:prstGeom>
              <a:grpFill/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Přímá spojnice 18">
                <a:extLst>
                  <a:ext uri="{FF2B5EF4-FFF2-40B4-BE49-F238E27FC236}">
                    <a16:creationId xmlns:a16="http://schemas.microsoft.com/office/drawing/2014/main" id="{E7FEC003-F3D9-1147-AB17-CB06E60371D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26715" y="1744842"/>
                <a:ext cx="103695" cy="204884"/>
              </a:xfrm>
              <a:prstGeom prst="line">
                <a:avLst/>
              </a:prstGeom>
              <a:grpFill/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Ovál 19">
                <a:extLst>
                  <a:ext uri="{FF2B5EF4-FFF2-40B4-BE49-F238E27FC236}">
                    <a16:creationId xmlns:a16="http://schemas.microsoft.com/office/drawing/2014/main" id="{9EC30403-14EB-842C-E704-A777A408D3AF}"/>
                  </a:ext>
                </a:extLst>
              </p:cNvPr>
              <p:cNvSpPr/>
              <p:nvPr/>
            </p:nvSpPr>
            <p:spPr>
              <a:xfrm>
                <a:off x="3788738" y="1672839"/>
                <a:ext cx="83344" cy="8096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350"/>
              </a:p>
            </p:txBody>
          </p:sp>
        </p:grpSp>
        <p:sp>
          <p:nvSpPr>
            <p:cNvPr id="16" name="TextovéPole 15">
              <a:extLst>
                <a:ext uri="{FF2B5EF4-FFF2-40B4-BE49-F238E27FC236}">
                  <a16:creationId xmlns:a16="http://schemas.microsoft.com/office/drawing/2014/main" id="{CAD8AF2A-5E2F-6C5A-B4F6-615631D526A4}"/>
                </a:ext>
              </a:extLst>
            </p:cNvPr>
            <p:cNvSpPr txBox="1"/>
            <p:nvPr/>
          </p:nvSpPr>
          <p:spPr>
            <a:xfrm>
              <a:off x="692880" y="4423941"/>
              <a:ext cx="2564338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350" b="1" dirty="0"/>
                <a:t>CEF, C-ROADS DT1, ŘSD</a:t>
              </a:r>
            </a:p>
          </p:txBody>
        </p:sp>
      </p:grpSp>
      <p:grpSp>
        <p:nvGrpSpPr>
          <p:cNvPr id="23" name="Skupina 22">
            <a:extLst>
              <a:ext uri="{FF2B5EF4-FFF2-40B4-BE49-F238E27FC236}">
                <a16:creationId xmlns:a16="http://schemas.microsoft.com/office/drawing/2014/main" id="{A476E998-DAE9-243D-B007-524B89A6461F}"/>
              </a:ext>
            </a:extLst>
          </p:cNvPr>
          <p:cNvGrpSpPr/>
          <p:nvPr/>
        </p:nvGrpSpPr>
        <p:grpSpPr>
          <a:xfrm>
            <a:off x="284977" y="5123753"/>
            <a:ext cx="1952852" cy="347034"/>
            <a:chOff x="340653" y="4764131"/>
            <a:chExt cx="2603802" cy="462712"/>
          </a:xfrm>
        </p:grpSpPr>
        <p:grpSp>
          <p:nvGrpSpPr>
            <p:cNvPr id="24" name="Skupina 23">
              <a:extLst>
                <a:ext uri="{FF2B5EF4-FFF2-40B4-BE49-F238E27FC236}">
                  <a16:creationId xmlns:a16="http://schemas.microsoft.com/office/drawing/2014/main" id="{ED17A938-3A81-29CA-6173-EF6F64202EEF}"/>
                </a:ext>
              </a:extLst>
            </p:cNvPr>
            <p:cNvGrpSpPr/>
            <p:nvPr/>
          </p:nvGrpSpPr>
          <p:grpSpPr>
            <a:xfrm>
              <a:off x="340653" y="4764131"/>
              <a:ext cx="207390" cy="349526"/>
              <a:chOff x="3726715" y="1600200"/>
              <a:chExt cx="207390" cy="349526"/>
            </a:xfrm>
            <a:solidFill>
              <a:srgbClr val="00B050"/>
            </a:solidFill>
          </p:grpSpPr>
          <p:grpSp>
            <p:nvGrpSpPr>
              <p:cNvPr id="26" name="Skupina 25">
                <a:extLst>
                  <a:ext uri="{FF2B5EF4-FFF2-40B4-BE49-F238E27FC236}">
                    <a16:creationId xmlns:a16="http://schemas.microsoft.com/office/drawing/2014/main" id="{F46B5141-25F8-F7EB-8467-0A209DE7E34B}"/>
                  </a:ext>
                </a:extLst>
              </p:cNvPr>
              <p:cNvGrpSpPr/>
              <p:nvPr/>
            </p:nvGrpSpPr>
            <p:grpSpPr>
              <a:xfrm>
                <a:off x="3726715" y="1600200"/>
                <a:ext cx="207390" cy="349526"/>
                <a:chOff x="3726715" y="1600200"/>
                <a:chExt cx="207390" cy="349526"/>
              </a:xfrm>
              <a:grpFill/>
            </p:grpSpPr>
            <p:sp>
              <p:nvSpPr>
                <p:cNvPr id="30" name="Ovál 29">
                  <a:extLst>
                    <a:ext uri="{FF2B5EF4-FFF2-40B4-BE49-F238E27FC236}">
                      <a16:creationId xmlns:a16="http://schemas.microsoft.com/office/drawing/2014/main" id="{332B58BC-D44B-5A8B-ECA4-BC39ACF49635}"/>
                    </a:ext>
                  </a:extLst>
                </p:cNvPr>
                <p:cNvSpPr/>
                <p:nvPr/>
              </p:nvSpPr>
              <p:spPr>
                <a:xfrm>
                  <a:off x="3726715" y="1600200"/>
                  <a:ext cx="207390" cy="22624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 sz="1350" dirty="0"/>
                </a:p>
              </p:txBody>
            </p:sp>
            <p:sp>
              <p:nvSpPr>
                <p:cNvPr id="31" name="Rovnoramenný trojúhelník 30">
                  <a:extLst>
                    <a:ext uri="{FF2B5EF4-FFF2-40B4-BE49-F238E27FC236}">
                      <a16:creationId xmlns:a16="http://schemas.microsoft.com/office/drawing/2014/main" id="{324BA62F-2373-C095-0C25-70E0653143E3}"/>
                    </a:ext>
                  </a:extLst>
                </p:cNvPr>
                <p:cNvSpPr/>
                <p:nvPr/>
              </p:nvSpPr>
              <p:spPr>
                <a:xfrm flipV="1">
                  <a:off x="3738610" y="1744842"/>
                  <a:ext cx="183600" cy="204884"/>
                </a:xfrm>
                <a:prstGeom prst="triangl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 sz="1350"/>
                </a:p>
              </p:txBody>
            </p:sp>
          </p:grpSp>
          <p:cxnSp>
            <p:nvCxnSpPr>
              <p:cNvPr id="27" name="Přímá spojnice 26">
                <a:extLst>
                  <a:ext uri="{FF2B5EF4-FFF2-40B4-BE49-F238E27FC236}">
                    <a16:creationId xmlns:a16="http://schemas.microsoft.com/office/drawing/2014/main" id="{12F5E229-189D-4C57-F680-AFADB592176B}"/>
                  </a:ext>
                </a:extLst>
              </p:cNvPr>
              <p:cNvCxnSpPr>
                <a:cxnSpLocks/>
                <a:endCxn id="31" idx="0"/>
              </p:cNvCxnSpPr>
              <p:nvPr/>
            </p:nvCxnSpPr>
            <p:spPr>
              <a:xfrm flipH="1">
                <a:off x="3830410" y="1744842"/>
                <a:ext cx="103695" cy="204884"/>
              </a:xfrm>
              <a:prstGeom prst="line">
                <a:avLst/>
              </a:prstGeom>
              <a:grpFill/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Přímá spojnice 27">
                <a:extLst>
                  <a:ext uri="{FF2B5EF4-FFF2-40B4-BE49-F238E27FC236}">
                    <a16:creationId xmlns:a16="http://schemas.microsoft.com/office/drawing/2014/main" id="{D29E1093-B775-C314-9270-235305BD707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26715" y="1744842"/>
                <a:ext cx="103695" cy="204884"/>
              </a:xfrm>
              <a:prstGeom prst="line">
                <a:avLst/>
              </a:prstGeom>
              <a:grpFill/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Ovál 28">
                <a:extLst>
                  <a:ext uri="{FF2B5EF4-FFF2-40B4-BE49-F238E27FC236}">
                    <a16:creationId xmlns:a16="http://schemas.microsoft.com/office/drawing/2014/main" id="{6A1904FE-9447-6212-40EE-706583FD55D1}"/>
                  </a:ext>
                </a:extLst>
              </p:cNvPr>
              <p:cNvSpPr/>
              <p:nvPr/>
            </p:nvSpPr>
            <p:spPr>
              <a:xfrm>
                <a:off x="3788738" y="1672839"/>
                <a:ext cx="83344" cy="8096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350"/>
              </a:p>
            </p:txBody>
          </p:sp>
        </p:grpSp>
        <p:sp>
          <p:nvSpPr>
            <p:cNvPr id="25" name="TextovéPole 24">
              <a:extLst>
                <a:ext uri="{FF2B5EF4-FFF2-40B4-BE49-F238E27FC236}">
                  <a16:creationId xmlns:a16="http://schemas.microsoft.com/office/drawing/2014/main" id="{FC3E8F54-A54B-2D77-0C50-67AB741DCDCC}"/>
                </a:ext>
              </a:extLst>
            </p:cNvPr>
            <p:cNvSpPr txBox="1"/>
            <p:nvPr/>
          </p:nvSpPr>
          <p:spPr>
            <a:xfrm>
              <a:off x="692880" y="4826734"/>
              <a:ext cx="2251575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350" b="1" dirty="0"/>
                <a:t>IROP, RIS II, DPMB</a:t>
              </a:r>
            </a:p>
          </p:txBody>
        </p:sp>
      </p:grpSp>
      <p:grpSp>
        <p:nvGrpSpPr>
          <p:cNvPr id="32" name="Skupina 31">
            <a:extLst>
              <a:ext uri="{FF2B5EF4-FFF2-40B4-BE49-F238E27FC236}">
                <a16:creationId xmlns:a16="http://schemas.microsoft.com/office/drawing/2014/main" id="{92613BBF-1CC1-E6AB-3789-A72612E49434}"/>
              </a:ext>
            </a:extLst>
          </p:cNvPr>
          <p:cNvGrpSpPr/>
          <p:nvPr/>
        </p:nvGrpSpPr>
        <p:grpSpPr>
          <a:xfrm>
            <a:off x="294376" y="5461360"/>
            <a:ext cx="1952852" cy="342219"/>
            <a:chOff x="340653" y="5173345"/>
            <a:chExt cx="2603802" cy="456292"/>
          </a:xfrm>
        </p:grpSpPr>
        <p:grpSp>
          <p:nvGrpSpPr>
            <p:cNvPr id="33" name="Skupina 32">
              <a:extLst>
                <a:ext uri="{FF2B5EF4-FFF2-40B4-BE49-F238E27FC236}">
                  <a16:creationId xmlns:a16="http://schemas.microsoft.com/office/drawing/2014/main" id="{1586F4F0-0050-25A8-8DF7-927B1BD89588}"/>
                </a:ext>
              </a:extLst>
            </p:cNvPr>
            <p:cNvGrpSpPr/>
            <p:nvPr/>
          </p:nvGrpSpPr>
          <p:grpSpPr>
            <a:xfrm>
              <a:off x="340653" y="5173345"/>
              <a:ext cx="207390" cy="349526"/>
              <a:chOff x="3726715" y="1600200"/>
              <a:chExt cx="207390" cy="349526"/>
            </a:xfrm>
            <a:solidFill>
              <a:srgbClr val="00B050"/>
            </a:solidFill>
          </p:grpSpPr>
          <p:grpSp>
            <p:nvGrpSpPr>
              <p:cNvPr id="35" name="Skupina 34">
                <a:extLst>
                  <a:ext uri="{FF2B5EF4-FFF2-40B4-BE49-F238E27FC236}">
                    <a16:creationId xmlns:a16="http://schemas.microsoft.com/office/drawing/2014/main" id="{75229012-746D-CBD9-055C-F3C8AF0EA7AB}"/>
                  </a:ext>
                </a:extLst>
              </p:cNvPr>
              <p:cNvGrpSpPr/>
              <p:nvPr/>
            </p:nvGrpSpPr>
            <p:grpSpPr>
              <a:xfrm>
                <a:off x="3726715" y="1600200"/>
                <a:ext cx="207390" cy="349526"/>
                <a:chOff x="3726715" y="1600200"/>
                <a:chExt cx="207390" cy="349526"/>
              </a:xfrm>
              <a:grpFill/>
            </p:grpSpPr>
            <p:sp>
              <p:nvSpPr>
                <p:cNvPr id="39" name="Ovál 38">
                  <a:extLst>
                    <a:ext uri="{FF2B5EF4-FFF2-40B4-BE49-F238E27FC236}">
                      <a16:creationId xmlns:a16="http://schemas.microsoft.com/office/drawing/2014/main" id="{0F586793-1BC9-DD50-B83F-563A22F1B2E4}"/>
                    </a:ext>
                  </a:extLst>
                </p:cNvPr>
                <p:cNvSpPr/>
                <p:nvPr/>
              </p:nvSpPr>
              <p:spPr>
                <a:xfrm>
                  <a:off x="3726715" y="1600200"/>
                  <a:ext cx="207390" cy="226243"/>
                </a:xfrm>
                <a:prstGeom prst="ellips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 sz="1350" dirty="0"/>
                </a:p>
              </p:txBody>
            </p:sp>
            <p:sp>
              <p:nvSpPr>
                <p:cNvPr id="40" name="Rovnoramenný trojúhelník 39">
                  <a:extLst>
                    <a:ext uri="{FF2B5EF4-FFF2-40B4-BE49-F238E27FC236}">
                      <a16:creationId xmlns:a16="http://schemas.microsoft.com/office/drawing/2014/main" id="{B4C51D25-9808-3561-DD5B-26CB0298A5C3}"/>
                    </a:ext>
                  </a:extLst>
                </p:cNvPr>
                <p:cNvSpPr/>
                <p:nvPr/>
              </p:nvSpPr>
              <p:spPr>
                <a:xfrm flipV="1">
                  <a:off x="3738610" y="1744842"/>
                  <a:ext cx="183600" cy="204884"/>
                </a:xfrm>
                <a:prstGeom prst="triangl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 sz="1350"/>
                </a:p>
              </p:txBody>
            </p:sp>
          </p:grpSp>
          <p:cxnSp>
            <p:nvCxnSpPr>
              <p:cNvPr id="36" name="Přímá spojnice 35">
                <a:extLst>
                  <a:ext uri="{FF2B5EF4-FFF2-40B4-BE49-F238E27FC236}">
                    <a16:creationId xmlns:a16="http://schemas.microsoft.com/office/drawing/2014/main" id="{F0954DCB-27E9-3BDD-D38D-40621A0B34C2}"/>
                  </a:ext>
                </a:extLst>
              </p:cNvPr>
              <p:cNvCxnSpPr>
                <a:cxnSpLocks/>
                <a:endCxn id="40" idx="0"/>
              </p:cNvCxnSpPr>
              <p:nvPr/>
            </p:nvCxnSpPr>
            <p:spPr>
              <a:xfrm flipH="1">
                <a:off x="3830410" y="1744842"/>
                <a:ext cx="103695" cy="204884"/>
              </a:xfrm>
              <a:prstGeom prst="line">
                <a:avLst/>
              </a:prstGeom>
              <a:grpFill/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Přímá spojnice 36">
                <a:extLst>
                  <a:ext uri="{FF2B5EF4-FFF2-40B4-BE49-F238E27FC236}">
                    <a16:creationId xmlns:a16="http://schemas.microsoft.com/office/drawing/2014/main" id="{928C2294-64BE-1333-BCFF-DA2EE5CECFC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26715" y="1744842"/>
                <a:ext cx="103695" cy="204884"/>
              </a:xfrm>
              <a:prstGeom prst="line">
                <a:avLst/>
              </a:prstGeom>
              <a:grpFill/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" name="Ovál 37">
                <a:extLst>
                  <a:ext uri="{FF2B5EF4-FFF2-40B4-BE49-F238E27FC236}">
                    <a16:creationId xmlns:a16="http://schemas.microsoft.com/office/drawing/2014/main" id="{9ACA1D2C-9051-3453-E37A-82C5C055EEE7}"/>
                  </a:ext>
                </a:extLst>
              </p:cNvPr>
              <p:cNvSpPr/>
              <p:nvPr/>
            </p:nvSpPr>
            <p:spPr>
              <a:xfrm>
                <a:off x="3788738" y="1672839"/>
                <a:ext cx="83344" cy="8096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350"/>
              </a:p>
            </p:txBody>
          </p:sp>
        </p:grpSp>
        <p:sp>
          <p:nvSpPr>
            <p:cNvPr id="34" name="TextovéPole 33">
              <a:extLst>
                <a:ext uri="{FF2B5EF4-FFF2-40B4-BE49-F238E27FC236}">
                  <a16:creationId xmlns:a16="http://schemas.microsoft.com/office/drawing/2014/main" id="{E7C0D36F-DA84-C709-F767-BB527E73F6FA}"/>
                </a:ext>
              </a:extLst>
            </p:cNvPr>
            <p:cNvSpPr txBox="1"/>
            <p:nvPr/>
          </p:nvSpPr>
          <p:spPr>
            <a:xfrm>
              <a:off x="692880" y="5229528"/>
              <a:ext cx="2251575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350" b="1" dirty="0"/>
                <a:t>OPD, RDT, SMB</a:t>
              </a:r>
            </a:p>
          </p:txBody>
        </p:sp>
      </p:grpSp>
      <p:sp>
        <p:nvSpPr>
          <p:cNvPr id="2" name="TextBox 3">
            <a:extLst>
              <a:ext uri="{FF2B5EF4-FFF2-40B4-BE49-F238E27FC236}">
                <a16:creationId xmlns:a16="http://schemas.microsoft.com/office/drawing/2014/main" id="{A1C02B7A-EB54-E63B-9E42-E06D60842595}"/>
              </a:ext>
            </a:extLst>
          </p:cNvPr>
          <p:cNvSpPr txBox="1"/>
          <p:nvPr/>
        </p:nvSpPr>
        <p:spPr>
          <a:xfrm>
            <a:off x="1704622" y="632605"/>
            <a:ext cx="5734756" cy="959871"/>
          </a:xfrm>
          <a:prstGeom prst="rect">
            <a:avLst/>
          </a:prstGeom>
          <a:noFill/>
        </p:spPr>
        <p:txBody>
          <a:bodyPr wrap="square" lIns="0" rtlCol="0">
            <a:noAutofit/>
          </a:bodyPr>
          <a:lstStyle/>
          <a:p>
            <a:pPr algn="ctr"/>
            <a:r>
              <a:rPr lang="cs-CZ" sz="2400" b="1" dirty="0">
                <a:solidFill>
                  <a:srgbClr val="002060"/>
                </a:solidFill>
              </a:rPr>
              <a:t>Zárodek komplexního rozvoje ITS a C-ITS </a:t>
            </a:r>
          </a:p>
          <a:p>
            <a:pPr algn="ctr"/>
            <a:r>
              <a:rPr lang="cs-CZ" sz="2400" b="1" dirty="0">
                <a:solidFill>
                  <a:srgbClr val="002060"/>
                </a:solidFill>
              </a:rPr>
              <a:t>v Brněnské metropolitní oblasti</a:t>
            </a:r>
          </a:p>
        </p:txBody>
      </p:sp>
    </p:spTree>
    <p:extLst>
      <p:ext uri="{BB962C8B-B14F-4D97-AF65-F5344CB8AC3E}">
        <p14:creationId xmlns:p14="http://schemas.microsoft.com/office/powerpoint/2010/main" val="35143985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59532" y="425664"/>
            <a:ext cx="8424936" cy="769288"/>
          </a:xfrm>
        </p:spPr>
        <p:txBody>
          <a:bodyPr/>
          <a:lstStyle/>
          <a:p>
            <a:pPr algn="ctr"/>
            <a:r>
              <a:rPr lang="cs-CZ" sz="3200" dirty="0"/>
              <a:t>VIZE ROZVOJE ITS &amp; C-ITS V BMO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cs-CZ" dirty="0">
                <a:solidFill>
                  <a:schemeClr val="bg1">
                    <a:lumMod val="50000"/>
                  </a:schemeClr>
                </a:solidFill>
              </a:rPr>
              <a:t>strana </a:t>
            </a:r>
            <a:r>
              <a:rPr lang="cs-CZ" dirty="0"/>
              <a:t> </a:t>
            </a:r>
            <a:r>
              <a:rPr lang="cs-CZ" b="1" dirty="0">
                <a:solidFill>
                  <a:srgbClr val="F60000"/>
                </a:solidFill>
              </a:rPr>
              <a:t>I </a:t>
            </a:r>
            <a:fld id="{6D0E05AA-6FA0-4613-B8C8-40856A9210DA}" type="slidenum">
              <a:rPr lang="cs-CZ" b="1" smtClean="0">
                <a:solidFill>
                  <a:srgbClr val="F60000"/>
                </a:solidFill>
              </a:rPr>
              <a:pPr/>
              <a:t>19</a:t>
            </a:fld>
            <a:r>
              <a:rPr lang="cs-CZ" b="1" dirty="0">
                <a:solidFill>
                  <a:srgbClr val="F60000"/>
                </a:solidFill>
              </a:rPr>
              <a:t> I</a:t>
            </a:r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33746DF6-5778-91A9-2874-C453EDD031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8972" y="2387548"/>
            <a:ext cx="7239532" cy="4044788"/>
          </a:xfrm>
          <a:prstGeom prst="rect">
            <a:avLst/>
          </a:prstGeom>
        </p:spPr>
      </p:pic>
      <p:sp>
        <p:nvSpPr>
          <p:cNvPr id="14" name="TextBox 3">
            <a:extLst>
              <a:ext uri="{FF2B5EF4-FFF2-40B4-BE49-F238E27FC236}">
                <a16:creationId xmlns:a16="http://schemas.microsoft.com/office/drawing/2014/main" id="{2934C20C-151E-E026-A1B1-08A8DB8E61F5}"/>
              </a:ext>
            </a:extLst>
          </p:cNvPr>
          <p:cNvSpPr txBox="1"/>
          <p:nvPr/>
        </p:nvSpPr>
        <p:spPr>
          <a:xfrm>
            <a:off x="1661360" y="1170704"/>
            <a:ext cx="5734756" cy="959871"/>
          </a:xfrm>
          <a:prstGeom prst="rect">
            <a:avLst/>
          </a:prstGeom>
          <a:noFill/>
        </p:spPr>
        <p:txBody>
          <a:bodyPr wrap="square" lIns="0" rtlCol="0">
            <a:noAutofit/>
          </a:bodyPr>
          <a:lstStyle/>
          <a:p>
            <a:pPr algn="ctr"/>
            <a:r>
              <a:rPr lang="cs-CZ" sz="2400" b="1" dirty="0">
                <a:solidFill>
                  <a:srgbClr val="002060"/>
                </a:solidFill>
              </a:rPr>
              <a:t>Co je a co se chystá v rozvoji ITS a C-ITS </a:t>
            </a:r>
          </a:p>
          <a:p>
            <a:pPr algn="ctr"/>
            <a:r>
              <a:rPr lang="cs-CZ" sz="2400" b="1" dirty="0">
                <a:solidFill>
                  <a:srgbClr val="002060"/>
                </a:solidFill>
              </a:rPr>
              <a:t>v Brněnské metropolitní oblasti</a:t>
            </a:r>
          </a:p>
        </p:txBody>
      </p:sp>
    </p:spTree>
    <p:extLst>
      <p:ext uri="{BB962C8B-B14F-4D97-AF65-F5344CB8AC3E}">
        <p14:creationId xmlns:p14="http://schemas.microsoft.com/office/powerpoint/2010/main" val="42808680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DF602CBF-90B3-4ECC-8627-003B63A8C905}"/>
              </a:ext>
            </a:extLst>
          </p:cNvPr>
          <p:cNvSpPr txBox="1"/>
          <p:nvPr/>
        </p:nvSpPr>
        <p:spPr>
          <a:xfrm>
            <a:off x="6084168" y="6049337"/>
            <a:ext cx="27363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Zdroj: Ročenka dopravy Brno 2021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9E57AB00-E783-4CC0-B62C-5DE1CDE7367A}"/>
              </a:ext>
            </a:extLst>
          </p:cNvPr>
          <p:cNvSpPr txBox="1"/>
          <p:nvPr/>
        </p:nvSpPr>
        <p:spPr>
          <a:xfrm>
            <a:off x="791580" y="478917"/>
            <a:ext cx="75608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>
                <a:solidFill>
                  <a:srgbClr val="FF0000"/>
                </a:solidFill>
                <a:latin typeface="+mj-lt"/>
              </a:rPr>
              <a:t>ZÁKLADNÍ </a:t>
            </a:r>
            <a:r>
              <a:rPr lang="cs-CZ" sz="3200" b="1" cap="all" dirty="0" err="1">
                <a:solidFill>
                  <a:srgbClr val="FF0000"/>
                </a:solidFill>
                <a:latin typeface="+mj-lt"/>
              </a:rPr>
              <a:t>informaCE</a:t>
            </a:r>
            <a:r>
              <a:rPr lang="cs-CZ" sz="3200" b="1" cap="all" dirty="0">
                <a:solidFill>
                  <a:srgbClr val="FF0000"/>
                </a:solidFill>
                <a:latin typeface="+mj-lt"/>
              </a:rPr>
              <a:t> o DOPRAVĚ V </a:t>
            </a:r>
            <a:r>
              <a:rPr lang="cs-CZ" sz="3200" b="1" cap="all" dirty="0" err="1">
                <a:solidFill>
                  <a:srgbClr val="FF0000"/>
                </a:solidFill>
                <a:latin typeface="+mj-lt"/>
              </a:rPr>
              <a:t>BrnĚ</a:t>
            </a:r>
            <a:endParaRPr lang="cs-CZ" sz="3200" b="1" dirty="0">
              <a:solidFill>
                <a:srgbClr val="FF0000"/>
              </a:solidFill>
              <a:latin typeface="+mj-lt"/>
            </a:endParaRPr>
          </a:p>
        </p:txBody>
      </p:sp>
      <p:graphicFrame>
        <p:nvGraphicFramePr>
          <p:cNvPr id="5" name="Graf 4">
            <a:extLst>
              <a:ext uri="{FF2B5EF4-FFF2-40B4-BE49-F238E27FC236}">
                <a16:creationId xmlns:a16="http://schemas.microsoft.com/office/drawing/2014/main" id="{BDCD3B7B-0CBB-4F07-8A03-FA418327705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12099795"/>
              </p:ext>
            </p:extLst>
          </p:nvPr>
        </p:nvGraphicFramePr>
        <p:xfrm>
          <a:off x="467543" y="1369267"/>
          <a:ext cx="5955119" cy="36439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6" name="Obrázek 5" descr="Obsah obrázku exteriér, doprava, vlak, stopa&#10;&#10;Popis byl vytvořen automaticky">
            <a:extLst>
              <a:ext uri="{FF2B5EF4-FFF2-40B4-BE49-F238E27FC236}">
                <a16:creationId xmlns:a16="http://schemas.microsoft.com/office/drawing/2014/main" id="{BBABE3E4-AAD8-4C2C-B79C-6AEBDC86DE4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1" y="1369267"/>
            <a:ext cx="1518874" cy="1076670"/>
          </a:xfrm>
          <a:prstGeom prst="rect">
            <a:avLst/>
          </a:prstGeom>
        </p:spPr>
      </p:pic>
      <p:pic>
        <p:nvPicPr>
          <p:cNvPr id="7" name="Obrázek 6" descr="Obsah obrázku exteriér, silnice, autobus, ulice&#10;&#10;Popis byl vytvořen automaticky">
            <a:extLst>
              <a:ext uri="{FF2B5EF4-FFF2-40B4-BE49-F238E27FC236}">
                <a16:creationId xmlns:a16="http://schemas.microsoft.com/office/drawing/2014/main" id="{7A2C06DB-FEEE-4B38-8AE5-44F470FC649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1" y="2752185"/>
            <a:ext cx="1544396" cy="1034523"/>
          </a:xfrm>
          <a:prstGeom prst="rect">
            <a:avLst/>
          </a:prstGeom>
        </p:spPr>
      </p:pic>
      <p:pic>
        <p:nvPicPr>
          <p:cNvPr id="8" name="Obrázek 7" descr="Obsah obrázku exteriér, autobus, silnice, doprava&#10;&#10;Popis byl vytvořen automaticky">
            <a:extLst>
              <a:ext uri="{FF2B5EF4-FFF2-40B4-BE49-F238E27FC236}">
                <a16:creationId xmlns:a16="http://schemas.microsoft.com/office/drawing/2014/main" id="{9D587294-A844-4344-934F-2A8D46A593A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1" y="4125467"/>
            <a:ext cx="1532914" cy="1147636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9990FA5F-0D68-46CE-A4DD-B0D0B1E10C2B}"/>
              </a:ext>
            </a:extLst>
          </p:cNvPr>
          <p:cNvSpPr txBox="1"/>
          <p:nvPr/>
        </p:nvSpPr>
        <p:spPr>
          <a:xfrm>
            <a:off x="6869359" y="2444408"/>
            <a:ext cx="12299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400" b="1" dirty="0">
                <a:solidFill>
                  <a:srgbClr val="002060"/>
                </a:solidFill>
              </a:rPr>
              <a:t>330 tramvají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7015A8AB-623F-42B0-B986-68D13499268A}"/>
              </a:ext>
            </a:extLst>
          </p:cNvPr>
          <p:cNvSpPr txBox="1"/>
          <p:nvPr/>
        </p:nvSpPr>
        <p:spPr>
          <a:xfrm>
            <a:off x="6599943" y="3800108"/>
            <a:ext cx="17975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400" b="1" dirty="0">
                <a:solidFill>
                  <a:srgbClr val="002060"/>
                </a:solidFill>
              </a:rPr>
              <a:t>147 trolejbusů</a:t>
            </a:r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B0206278-2DC0-415C-80F7-6ED2B1DE6B11}"/>
              </a:ext>
            </a:extLst>
          </p:cNvPr>
          <p:cNvSpPr/>
          <p:nvPr/>
        </p:nvSpPr>
        <p:spPr>
          <a:xfrm>
            <a:off x="6883938" y="5286383"/>
            <a:ext cx="120084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cs-CZ" sz="1400" b="1" dirty="0">
                <a:solidFill>
                  <a:srgbClr val="002060"/>
                </a:solidFill>
              </a:rPr>
              <a:t>341 autobusů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27809302-851C-5067-10E7-A6D1784FBFD0}"/>
              </a:ext>
            </a:extLst>
          </p:cNvPr>
          <p:cNvSpPr txBox="1"/>
          <p:nvPr/>
        </p:nvSpPr>
        <p:spPr>
          <a:xfrm>
            <a:off x="20846" y="2567072"/>
            <a:ext cx="12299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400" b="1" dirty="0">
                <a:solidFill>
                  <a:srgbClr val="002060"/>
                </a:solidFill>
              </a:rPr>
              <a:t>222 684</a:t>
            </a:r>
          </a:p>
        </p:txBody>
      </p:sp>
    </p:spTree>
    <p:extLst>
      <p:ext uri="{BB962C8B-B14F-4D97-AF65-F5344CB8AC3E}">
        <p14:creationId xmlns:p14="http://schemas.microsoft.com/office/powerpoint/2010/main" val="1906277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6CE125F-DC17-42DC-8F31-6C3349A9C2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7760" y="461695"/>
            <a:ext cx="7028478" cy="481256"/>
          </a:xfrm>
        </p:spPr>
        <p:txBody>
          <a:bodyPr/>
          <a:lstStyle/>
          <a:p>
            <a:pPr algn="ctr"/>
            <a:r>
              <a:rPr lang="cs-CZ" sz="3200" dirty="0"/>
              <a:t>INTERTRAFFIC AMSTERDAM 2022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4FC14BDD-3130-3773-C78A-B9C62A73A9E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740" y="1227012"/>
            <a:ext cx="6034519" cy="4525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8674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8FA09FD9-2273-EA8B-E1B2-6C3145ACEC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1916832"/>
            <a:ext cx="4529099" cy="3955342"/>
          </a:xfrm>
          <a:prstGeom prst="rect">
            <a:avLst/>
          </a:prstGeom>
        </p:spPr>
      </p:pic>
      <p:pic>
        <p:nvPicPr>
          <p:cNvPr id="3" name="Obrázek 2" descr="Obsah obrázku text, auto, autobus, zrcátko auta&#10;&#10;Popis byl vytvořen automaticky">
            <a:extLst>
              <a:ext uri="{FF2B5EF4-FFF2-40B4-BE49-F238E27FC236}">
                <a16:creationId xmlns:a16="http://schemas.microsoft.com/office/drawing/2014/main" id="{76C58ADF-94ED-D802-8EF9-468B1A816C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97054" y="1723438"/>
            <a:ext cx="3107394" cy="2148955"/>
          </a:xfrm>
          <a:prstGeom prst="rect">
            <a:avLst/>
          </a:prstGeom>
        </p:spPr>
      </p:pic>
      <p:pic>
        <p:nvPicPr>
          <p:cNvPr id="4" name="9D77C9A9-7E9D-4051-871C-39FFE1BCB657" descr="IMG_6422.jpg">
            <a:extLst>
              <a:ext uri="{FF2B5EF4-FFF2-40B4-BE49-F238E27FC236}">
                <a16:creationId xmlns:a16="http://schemas.microsoft.com/office/drawing/2014/main" id="{9A10D26D-F5BC-6816-F4F4-10D20FBC02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7054" y="3872393"/>
            <a:ext cx="3107394" cy="1999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1495D880-AC57-BDEA-22B2-A394CA99EF70}"/>
              </a:ext>
            </a:extLst>
          </p:cNvPr>
          <p:cNvSpPr txBox="1"/>
          <p:nvPr/>
        </p:nvSpPr>
        <p:spPr>
          <a:xfrm>
            <a:off x="1259632" y="380689"/>
            <a:ext cx="662473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3200" b="1" cap="all" dirty="0">
                <a:solidFill>
                  <a:srgbClr val="F60000"/>
                </a:solidFill>
                <a:cs typeface="Calibri"/>
              </a:rPr>
              <a:t>Hybridní komunikace A rozvoj 5G</a:t>
            </a:r>
            <a:endParaRPr lang="cs-CZ" sz="3200" dirty="0"/>
          </a:p>
        </p:txBody>
      </p:sp>
      <p:sp>
        <p:nvSpPr>
          <p:cNvPr id="6" name="object 10">
            <a:extLst>
              <a:ext uri="{FF2B5EF4-FFF2-40B4-BE49-F238E27FC236}">
                <a16:creationId xmlns:a16="http://schemas.microsoft.com/office/drawing/2014/main" id="{06493BD1-3C1C-F3EC-4F40-24C6A64661F6}"/>
              </a:ext>
            </a:extLst>
          </p:cNvPr>
          <p:cNvSpPr txBox="1"/>
          <p:nvPr/>
        </p:nvSpPr>
        <p:spPr>
          <a:xfrm>
            <a:off x="6109122" y="6093296"/>
            <a:ext cx="1883258" cy="22762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98450" marR="5080" indent="-285750">
              <a:lnSpc>
                <a:spcPct val="100499"/>
              </a:lnSpc>
              <a:spcBef>
                <a:spcPts val="95"/>
              </a:spcBef>
              <a:buFont typeface="Arial" panose="020B0604020202020204" pitchFamily="34" charset="0"/>
              <a:buChar char="•"/>
            </a:pPr>
            <a:r>
              <a:rPr lang="cs-CZ" sz="1400" cap="all" dirty="0">
                <a:solidFill>
                  <a:srgbClr val="000000"/>
                </a:solidFill>
                <a:latin typeface="Montserrat"/>
                <a:cs typeface="Montserrat"/>
              </a:rPr>
              <a:t>Užití aplikace</a:t>
            </a:r>
          </a:p>
        </p:txBody>
      </p:sp>
    </p:spTree>
    <p:extLst>
      <p:ext uri="{BB962C8B-B14F-4D97-AF65-F5344CB8AC3E}">
        <p14:creationId xmlns:p14="http://schemas.microsoft.com/office/powerpoint/2010/main" val="39922400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1495D880-AC57-BDEA-22B2-A394CA99EF70}"/>
              </a:ext>
            </a:extLst>
          </p:cNvPr>
          <p:cNvSpPr txBox="1"/>
          <p:nvPr/>
        </p:nvSpPr>
        <p:spPr>
          <a:xfrm>
            <a:off x="1259632" y="380689"/>
            <a:ext cx="662473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3200" b="1" cap="all" dirty="0">
                <a:solidFill>
                  <a:srgbClr val="F60000"/>
                </a:solidFill>
                <a:cs typeface="Calibri"/>
              </a:rPr>
              <a:t>C-ITS V NOVĚ VYROBENÝCH VOZECH</a:t>
            </a:r>
            <a:endParaRPr lang="cs-CZ" sz="3200" dirty="0"/>
          </a:p>
        </p:txBody>
      </p:sp>
      <p:pic>
        <p:nvPicPr>
          <p:cNvPr id="7" name="Zástupný obsah 35">
            <a:extLst>
              <a:ext uri="{FF2B5EF4-FFF2-40B4-BE49-F238E27FC236}">
                <a16:creationId xmlns:a16="http://schemas.microsoft.com/office/drawing/2014/main" id="{1D7DE597-2C8C-4975-B492-545DDDDA9CEA}"/>
              </a:ext>
            </a:extLst>
          </p:cNvPr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7340" y="1174626"/>
            <a:ext cx="2293218" cy="3976846"/>
          </a:xfrm>
          <a:prstGeom prst="rect">
            <a:avLst/>
          </a:prstGeom>
        </p:spPr>
      </p:pic>
      <p:grpSp>
        <p:nvGrpSpPr>
          <p:cNvPr id="8" name="Skupina 7">
            <a:extLst>
              <a:ext uri="{FF2B5EF4-FFF2-40B4-BE49-F238E27FC236}">
                <a16:creationId xmlns:a16="http://schemas.microsoft.com/office/drawing/2014/main" id="{4C94CF20-5BDA-4949-8A7A-AE375CB63BCC}"/>
              </a:ext>
            </a:extLst>
          </p:cNvPr>
          <p:cNvGrpSpPr/>
          <p:nvPr/>
        </p:nvGrpSpPr>
        <p:grpSpPr>
          <a:xfrm>
            <a:off x="3290651" y="1174626"/>
            <a:ext cx="5280428" cy="3738696"/>
            <a:chOff x="3657601" y="1296516"/>
            <a:chExt cx="8407998" cy="5416691"/>
          </a:xfrm>
        </p:grpSpPr>
        <p:pic>
          <p:nvPicPr>
            <p:cNvPr id="9" name="Obrázek 8">
              <a:extLst>
                <a:ext uri="{FF2B5EF4-FFF2-40B4-BE49-F238E27FC236}">
                  <a16:creationId xmlns:a16="http://schemas.microsoft.com/office/drawing/2014/main" id="{3625CD89-E7F6-40F9-9566-CDFDA256E50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57601" y="1296516"/>
              <a:ext cx="8407998" cy="5416691"/>
            </a:xfrm>
            <a:prstGeom prst="rect">
              <a:avLst/>
            </a:prstGeom>
          </p:spPr>
        </p:pic>
        <p:sp>
          <p:nvSpPr>
            <p:cNvPr id="10" name="Obdélník 9">
              <a:extLst>
                <a:ext uri="{FF2B5EF4-FFF2-40B4-BE49-F238E27FC236}">
                  <a16:creationId xmlns:a16="http://schemas.microsoft.com/office/drawing/2014/main" id="{04B7B6CF-7299-4966-B630-6D5AFEBAEEA9}"/>
                </a:ext>
              </a:extLst>
            </p:cNvPr>
            <p:cNvSpPr/>
            <p:nvPr/>
          </p:nvSpPr>
          <p:spPr>
            <a:xfrm>
              <a:off x="3657601" y="4373218"/>
              <a:ext cx="7533860" cy="365124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 rtl="0"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cs-CZ"/>
            </a:p>
          </p:txBody>
        </p:sp>
      </p:grpSp>
      <p:pic>
        <p:nvPicPr>
          <p:cNvPr id="11" name="Obrázek 10">
            <a:extLst>
              <a:ext uri="{FF2B5EF4-FFF2-40B4-BE49-F238E27FC236}">
                <a16:creationId xmlns:a16="http://schemas.microsoft.com/office/drawing/2014/main" id="{FE20D284-CFB8-45A1-AB2A-8D25F8200C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9728" y="5452878"/>
            <a:ext cx="3531956" cy="12356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6F0C3C52-8D6E-4EF9-BBE6-FB3036C75D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198" y="5956959"/>
            <a:ext cx="3064771" cy="7315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8E775D17-DB70-3640-9747-89586A359765}"/>
              </a:ext>
            </a:extLst>
          </p:cNvPr>
          <p:cNvSpPr txBox="1"/>
          <p:nvPr/>
        </p:nvSpPr>
        <p:spPr>
          <a:xfrm>
            <a:off x="882512" y="5146229"/>
            <a:ext cx="35319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Technologie C-ITS (V2X) zařazena do hodnocení bezpečnosti Euro NCAP </a:t>
            </a:r>
          </a:p>
        </p:txBody>
      </p:sp>
    </p:spTree>
    <p:extLst>
      <p:ext uri="{BB962C8B-B14F-4D97-AF65-F5344CB8AC3E}">
        <p14:creationId xmlns:p14="http://schemas.microsoft.com/office/powerpoint/2010/main" val="38582785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Obsah obrázku budova, obří dopravní uzel, obytný dům, město&#10;&#10;Popis byl vytvořen automaticky">
            <a:extLst>
              <a:ext uri="{FF2B5EF4-FFF2-40B4-BE49-F238E27FC236}">
                <a16:creationId xmlns:a16="http://schemas.microsoft.com/office/drawing/2014/main" id="{22FED492-9265-577D-D84A-B0E996CA125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136477"/>
            <a:ext cx="3503656" cy="2128346"/>
          </a:xfrm>
          <a:prstGeom prst="rect">
            <a:avLst/>
          </a:prstGeom>
        </p:spPr>
      </p:pic>
      <p:pic>
        <p:nvPicPr>
          <p:cNvPr id="3" name="Obrázek 2" descr="Obsah obrázku text&#10;&#10;Popis byl vytvořen automaticky">
            <a:extLst>
              <a:ext uri="{FF2B5EF4-FFF2-40B4-BE49-F238E27FC236}">
                <a16:creationId xmlns:a16="http://schemas.microsoft.com/office/drawing/2014/main" id="{944AF4F1-A5DA-AE4E-F966-27E25E6E8E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5922" y="1136477"/>
            <a:ext cx="4348827" cy="2128346"/>
          </a:xfrm>
          <a:prstGeom prst="rect">
            <a:avLst/>
          </a:prstGeom>
        </p:spPr>
      </p:pic>
      <p:pic>
        <p:nvPicPr>
          <p:cNvPr id="4" name="4F14D98D-0F5E-420C-975D-AF4F694B6DB2" descr="IMG_7391.JPG">
            <a:extLst>
              <a:ext uri="{FF2B5EF4-FFF2-40B4-BE49-F238E27FC236}">
                <a16:creationId xmlns:a16="http://schemas.microsoft.com/office/drawing/2014/main" id="{4B379BD6-2D8E-3510-FD5A-7A7872667A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366808"/>
            <a:ext cx="2882608" cy="1904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E989400F-6B78-48A5-A051-76B3302A857D" descr="IMG_7307.jpg">
            <a:extLst>
              <a:ext uri="{FF2B5EF4-FFF2-40B4-BE49-F238E27FC236}">
                <a16:creationId xmlns:a16="http://schemas.microsoft.com/office/drawing/2014/main" id="{6496406F-151C-1F8A-9210-6CD88AE7D9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24"/>
          <a:stretch/>
        </p:blipFill>
        <p:spPr bwMode="auto">
          <a:xfrm>
            <a:off x="3549252" y="3373126"/>
            <a:ext cx="1736579" cy="1897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EF74D1DD-CDC0-46B0-BE9D-D9402A3F480B" descr="IMG_7293.jpg">
            <a:extLst>
              <a:ext uri="{FF2B5EF4-FFF2-40B4-BE49-F238E27FC236}">
                <a16:creationId xmlns:a16="http://schemas.microsoft.com/office/drawing/2014/main" id="{C37DFA41-F420-9F68-8DBB-D997AF0BD1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86"/>
          <a:stretch/>
        </p:blipFill>
        <p:spPr bwMode="auto">
          <a:xfrm>
            <a:off x="5340915" y="3373126"/>
            <a:ext cx="1738260" cy="1897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B1A1EED9-1C65-4122-AFBD-D1D040F27F13" descr="IMG_7375.JPG">
            <a:extLst>
              <a:ext uri="{FF2B5EF4-FFF2-40B4-BE49-F238E27FC236}">
                <a16:creationId xmlns:a16="http://schemas.microsoft.com/office/drawing/2014/main" id="{2910E8AE-D05B-DF30-394C-E110618323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4259" y="3366808"/>
            <a:ext cx="1427437" cy="1904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Obrázek 7" descr="Obsah obrázku text, elektronika, počítač&#10;&#10;Popis byl vytvořen automaticky">
            <a:extLst>
              <a:ext uri="{FF2B5EF4-FFF2-40B4-BE49-F238E27FC236}">
                <a16:creationId xmlns:a16="http://schemas.microsoft.com/office/drawing/2014/main" id="{5BA9918B-EA17-A354-83D7-C6BCF060720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9963" y="5372901"/>
            <a:ext cx="2130714" cy="559365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30CFC19B-CE43-F02D-83A0-71D81F87BED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1234" y="6101645"/>
            <a:ext cx="1208811" cy="559365"/>
          </a:xfrm>
          <a:prstGeom prst="rect">
            <a:avLst/>
          </a:prstGeom>
        </p:spPr>
      </p:pic>
      <p:pic>
        <p:nvPicPr>
          <p:cNvPr id="11" name="Obrázek 10" descr="Obsah obrázku text&#10;&#10;Popis byl vytvořen automaticky">
            <a:extLst>
              <a:ext uri="{FF2B5EF4-FFF2-40B4-BE49-F238E27FC236}">
                <a16:creationId xmlns:a16="http://schemas.microsoft.com/office/drawing/2014/main" id="{E1BD1287-312A-07CC-D699-D5AE72A9651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7488" y="5455555"/>
            <a:ext cx="1437261" cy="567480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5D0822C4-8F10-1ACF-7EF7-9C36AAAE150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8215" y="6042366"/>
            <a:ext cx="1606511" cy="621932"/>
          </a:xfrm>
          <a:prstGeom prst="rect">
            <a:avLst/>
          </a:prstGeom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682F1098-3F75-7FE7-C6D7-E10FADC8C4E2}"/>
              </a:ext>
            </a:extLst>
          </p:cNvPr>
          <p:cNvSpPr txBox="1"/>
          <p:nvPr/>
        </p:nvSpPr>
        <p:spPr>
          <a:xfrm>
            <a:off x="1763688" y="5526745"/>
            <a:ext cx="4113256" cy="9925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98450" marR="5080" indent="-285750">
              <a:lnSpc>
                <a:spcPct val="100499"/>
              </a:lnSpc>
              <a:spcBef>
                <a:spcPts val="95"/>
              </a:spcBef>
              <a:buFont typeface="Arial" panose="020B0604020202020204" pitchFamily="34" charset="0"/>
              <a:buChar char="•"/>
            </a:pPr>
            <a:r>
              <a:rPr lang="cs-CZ" sz="1400" dirty="0">
                <a:solidFill>
                  <a:srgbClr val="000000"/>
                </a:solidFill>
                <a:latin typeface="Montserrat"/>
                <a:cs typeface="Montserrat"/>
              </a:rPr>
              <a:t>URBAN MOBILITY DAYS 2022</a:t>
            </a:r>
          </a:p>
          <a:p>
            <a:pPr marL="298450" marR="5080" indent="-285750">
              <a:lnSpc>
                <a:spcPct val="100499"/>
              </a:lnSpc>
              <a:spcBef>
                <a:spcPts val="95"/>
              </a:spcBef>
              <a:buFont typeface="Arial" panose="020B0604020202020204" pitchFamily="34" charset="0"/>
              <a:buChar char="•"/>
            </a:pPr>
            <a:r>
              <a:rPr lang="cs-CZ" sz="1400" dirty="0">
                <a:solidFill>
                  <a:srgbClr val="000000"/>
                </a:solidFill>
                <a:latin typeface="Montserrat"/>
                <a:cs typeface="Montserrat"/>
              </a:rPr>
              <a:t>UBRIS SMART CITY FAIR</a:t>
            </a:r>
          </a:p>
          <a:p>
            <a:pPr marL="298450" marR="5080" indent="-285750">
              <a:lnSpc>
                <a:spcPct val="100499"/>
              </a:lnSpc>
              <a:spcBef>
                <a:spcPts val="95"/>
              </a:spcBef>
              <a:buFont typeface="Arial" panose="020B0604020202020204" pitchFamily="34" charset="0"/>
              <a:buChar char="•"/>
            </a:pPr>
            <a:r>
              <a:rPr lang="cs-CZ" sz="1400" dirty="0">
                <a:solidFill>
                  <a:srgbClr val="000000"/>
                </a:solidFill>
                <a:latin typeface="Montserrat"/>
                <a:cs typeface="Montserrat"/>
              </a:rPr>
              <a:t>FUTURE MOBILITY</a:t>
            </a:r>
          </a:p>
          <a:p>
            <a:pPr marL="298450" marR="5080" indent="-285750">
              <a:lnSpc>
                <a:spcPct val="100499"/>
              </a:lnSpc>
              <a:spcBef>
                <a:spcPts val="95"/>
              </a:spcBef>
              <a:buFont typeface="Arial" panose="020B0604020202020204" pitchFamily="34" charset="0"/>
              <a:buChar char="•"/>
            </a:pPr>
            <a:r>
              <a:rPr lang="cs-CZ" sz="1400" dirty="0">
                <a:solidFill>
                  <a:srgbClr val="000000"/>
                </a:solidFill>
                <a:latin typeface="Montserrat"/>
                <a:cs typeface="Montserrat"/>
              </a:rPr>
              <a:t>DEMO CITY		</a:t>
            </a:r>
          </a:p>
        </p:txBody>
      </p:sp>
      <p:sp>
        <p:nvSpPr>
          <p:cNvPr id="14" name="object 10">
            <a:extLst>
              <a:ext uri="{FF2B5EF4-FFF2-40B4-BE49-F238E27FC236}">
                <a16:creationId xmlns:a16="http://schemas.microsoft.com/office/drawing/2014/main" id="{31C59495-214C-C5DD-E4B8-E71243A36075}"/>
              </a:ext>
            </a:extLst>
          </p:cNvPr>
          <p:cNvSpPr txBox="1"/>
          <p:nvPr/>
        </p:nvSpPr>
        <p:spPr>
          <a:xfrm>
            <a:off x="524924" y="369874"/>
            <a:ext cx="8094152" cy="5046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ctr">
              <a:lnSpc>
                <a:spcPct val="100499"/>
              </a:lnSpc>
              <a:spcBef>
                <a:spcPts val="95"/>
              </a:spcBef>
            </a:pPr>
            <a:r>
              <a:rPr lang="cs-CZ" sz="3200" b="1" cap="all" dirty="0">
                <a:solidFill>
                  <a:srgbClr val="FF0000"/>
                </a:solidFill>
                <a:cs typeface="Montserrat"/>
              </a:rPr>
              <a:t>Urban Mobility Days 20. – 22.09.2022, </a:t>
            </a:r>
            <a:r>
              <a:rPr lang="cs-CZ" sz="3200" b="1" cap="all" dirty="0">
                <a:solidFill>
                  <a:srgbClr val="F60000"/>
                </a:solidFill>
                <a:cs typeface="Calibri"/>
              </a:rPr>
              <a:t>Brno </a:t>
            </a:r>
            <a:endParaRPr sz="3200" cap="all" dirty="0">
              <a:solidFill>
                <a:srgbClr val="FF0000"/>
              </a:solidFill>
              <a:cs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14421555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6CE125F-DC17-42DC-8F31-6C3349A9C2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7760" y="461695"/>
            <a:ext cx="7028478" cy="481256"/>
          </a:xfrm>
        </p:spPr>
        <p:txBody>
          <a:bodyPr/>
          <a:lstStyle/>
          <a:p>
            <a:pPr algn="ctr"/>
            <a:r>
              <a:rPr lang="cs-CZ" sz="3200" dirty="0">
                <a:solidFill>
                  <a:srgbClr val="0070C0"/>
                </a:solidFill>
              </a:rPr>
              <a:t>DĚKUJI VÁM ZA POZORNOST</a:t>
            </a:r>
          </a:p>
        </p:txBody>
      </p:sp>
      <p:pic>
        <p:nvPicPr>
          <p:cNvPr id="1026" name="obrázek 1">
            <a:extLst>
              <a:ext uri="{FF2B5EF4-FFF2-40B4-BE49-F238E27FC236}">
                <a16:creationId xmlns:a16="http://schemas.microsoft.com/office/drawing/2014/main" id="{22A792FA-11FB-407F-F70C-081930678D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586" y="2632298"/>
            <a:ext cx="7416824" cy="1592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459C7B79-085C-4F6E-5656-0EC10B77D3B2}"/>
              </a:ext>
            </a:extLst>
          </p:cNvPr>
          <p:cNvSpPr txBox="1"/>
          <p:nvPr/>
        </p:nvSpPr>
        <p:spPr>
          <a:xfrm>
            <a:off x="3491879" y="1556792"/>
            <a:ext cx="21602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>
                <a:solidFill>
                  <a:srgbClr val="0070C0"/>
                </a:solidFill>
              </a:rPr>
              <a:t>A ZVU VÁS NA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ABC59CF6-F515-D20C-6C95-8BD05A0027A7}"/>
              </a:ext>
            </a:extLst>
          </p:cNvPr>
          <p:cNvSpPr txBox="1"/>
          <p:nvPr/>
        </p:nvSpPr>
        <p:spPr>
          <a:xfrm>
            <a:off x="3635894" y="4931876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solidFill>
                  <a:srgbClr val="0070C0"/>
                </a:solidFill>
              </a:rPr>
              <a:t>nekula@bkom.cz</a:t>
            </a:r>
          </a:p>
        </p:txBody>
      </p:sp>
    </p:spTree>
    <p:extLst>
      <p:ext uri="{BB962C8B-B14F-4D97-AF65-F5344CB8AC3E}">
        <p14:creationId xmlns:p14="http://schemas.microsoft.com/office/powerpoint/2010/main" val="5197299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9E57AB00-E783-4CC0-B62C-5DE1CDE7367A}"/>
              </a:ext>
            </a:extLst>
          </p:cNvPr>
          <p:cNvSpPr txBox="1"/>
          <p:nvPr/>
        </p:nvSpPr>
        <p:spPr>
          <a:xfrm>
            <a:off x="701570" y="380976"/>
            <a:ext cx="77408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>
                <a:solidFill>
                  <a:srgbClr val="FF0000"/>
                </a:solidFill>
                <a:latin typeface="+mj-lt"/>
              </a:rPr>
              <a:t>R</a:t>
            </a:r>
            <a:r>
              <a:rPr lang="cs-CZ" sz="3200" b="1" cap="all" dirty="0">
                <a:solidFill>
                  <a:srgbClr val="FF0000"/>
                </a:solidFill>
                <a:latin typeface="+mj-lt"/>
              </a:rPr>
              <a:t>ozvoj dopravní </a:t>
            </a:r>
            <a:r>
              <a:rPr lang="cs-CZ" sz="3200" b="1" cap="all">
                <a:solidFill>
                  <a:srgbClr val="FF0000"/>
                </a:solidFill>
                <a:latin typeface="+mj-lt"/>
              </a:rPr>
              <a:t>telematiky 2015 </a:t>
            </a:r>
            <a:r>
              <a:rPr lang="cs-CZ" sz="3200" b="1" cap="all" dirty="0">
                <a:solidFill>
                  <a:srgbClr val="FF0000"/>
                </a:solidFill>
                <a:latin typeface="+mj-lt"/>
              </a:rPr>
              <a:t>- 2020</a:t>
            </a:r>
            <a:endParaRPr lang="cs-CZ" sz="32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49D39894-C89F-B238-CC0D-813310DAB58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1640" y="965751"/>
            <a:ext cx="5760720" cy="922655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7837BFF4-02E3-7987-821C-CFB3612D6AD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522" y="3824362"/>
            <a:ext cx="3829052" cy="2552701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3CB723E8-FAE1-660A-97B3-4DE98D40D8D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8221" y="3810773"/>
            <a:ext cx="3829050" cy="2552700"/>
          </a:xfrm>
          <a:prstGeom prst="rect">
            <a:avLst/>
          </a:prstGeom>
        </p:spPr>
      </p:pic>
      <p:sp>
        <p:nvSpPr>
          <p:cNvPr id="14" name="TextBox 3">
            <a:extLst>
              <a:ext uri="{FF2B5EF4-FFF2-40B4-BE49-F238E27FC236}">
                <a16:creationId xmlns:a16="http://schemas.microsoft.com/office/drawing/2014/main" id="{091202A5-A8D8-EBF4-6FBA-EBF33178AD08}"/>
              </a:ext>
            </a:extLst>
          </p:cNvPr>
          <p:cNvSpPr txBox="1"/>
          <p:nvPr/>
        </p:nvSpPr>
        <p:spPr>
          <a:xfrm>
            <a:off x="550522" y="2036495"/>
            <a:ext cx="7735522" cy="1639778"/>
          </a:xfrm>
          <a:prstGeom prst="rect">
            <a:avLst/>
          </a:prstGeom>
          <a:noFill/>
        </p:spPr>
        <p:txBody>
          <a:bodyPr wrap="square" lIns="0" rtlCol="0">
            <a:noAutofit/>
          </a:bodyPr>
          <a:lstStyle/>
          <a:p>
            <a:r>
              <a:rPr lang="cs-CZ" sz="2400" b="1" dirty="0">
                <a:solidFill>
                  <a:srgbClr val="002060"/>
                </a:solidFill>
              </a:rPr>
              <a:t>OPD, výzva „ITS ve městech“</a:t>
            </a:r>
          </a:p>
          <a:p>
            <a:r>
              <a:rPr lang="cs-CZ" sz="2400" b="1" dirty="0">
                <a:solidFill>
                  <a:srgbClr val="002060"/>
                </a:solidFill>
              </a:rPr>
              <a:t>Projekt Řízení dopravy a sběr dopravních dat ve městě Brně, 6 etap – 80 křižovatek, novostavby, rekonstrukce, upgrade SSZ, MKDS, PS, CTD a SDD, PC, INRS, LED technologie</a:t>
            </a:r>
          </a:p>
          <a:p>
            <a:endParaRPr lang="cs-CZ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9057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45CD8AA-C7EF-41C9-9436-EE4C938027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4518" y="463153"/>
            <a:ext cx="7026574" cy="697280"/>
          </a:xfrm>
        </p:spPr>
        <p:txBody>
          <a:bodyPr/>
          <a:lstStyle/>
          <a:p>
            <a:pPr algn="ctr">
              <a:lnSpc>
                <a:spcPts val="2800"/>
              </a:lnSpc>
            </a:pPr>
            <a:r>
              <a:rPr lang="cs-CZ" sz="3200" dirty="0"/>
              <a:t>KOOPERATIVNÍ INTELIGENTNÍ DOPRAVNÍ SYSTÉMY (C-ITS)</a:t>
            </a:r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DE0CA414-5FE6-4F78-A4F4-05FD2A3156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026" b="10846"/>
          <a:stretch/>
        </p:blipFill>
        <p:spPr bwMode="auto">
          <a:xfrm>
            <a:off x="916411" y="1498604"/>
            <a:ext cx="3671394" cy="193039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0BCD28C1-D4E8-4498-BFE5-A0E08A79A4B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290" b="10847"/>
          <a:stretch/>
        </p:blipFill>
        <p:spPr bwMode="auto">
          <a:xfrm>
            <a:off x="4962840" y="1498604"/>
            <a:ext cx="3682976" cy="193039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5DCB3493-7010-4880-A55D-1748FBB6E06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291" b="9788"/>
          <a:stretch/>
        </p:blipFill>
        <p:spPr bwMode="auto">
          <a:xfrm>
            <a:off x="4974422" y="3837189"/>
            <a:ext cx="3671394" cy="194860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9" name="Obrázek 18">
            <a:extLst>
              <a:ext uri="{FF2B5EF4-FFF2-40B4-BE49-F238E27FC236}">
                <a16:creationId xmlns:a16="http://schemas.microsoft.com/office/drawing/2014/main" id="{AB09BFA4-6DA9-4427-B5BF-AB73B4BF90C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821" b="9523"/>
          <a:stretch/>
        </p:blipFill>
        <p:spPr bwMode="auto">
          <a:xfrm>
            <a:off x="941988" y="3837189"/>
            <a:ext cx="3648448" cy="193039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3932474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 descr="Obsah obrázku mapa&#10;&#10;Popis byl vytvořen automaticky">
            <a:extLst>
              <a:ext uri="{FF2B5EF4-FFF2-40B4-BE49-F238E27FC236}">
                <a16:creationId xmlns:a16="http://schemas.microsoft.com/office/drawing/2014/main" id="{D99EE317-95B3-E8C3-098A-63354F59B4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53" b="9950"/>
          <a:stretch/>
        </p:blipFill>
        <p:spPr>
          <a:xfrm>
            <a:off x="0" y="1006145"/>
            <a:ext cx="9144000" cy="5022261"/>
          </a:xfrm>
          <a:prstGeom prst="rect">
            <a:avLst/>
          </a:prstGeom>
        </p:spPr>
      </p:pic>
      <p:sp>
        <p:nvSpPr>
          <p:cNvPr id="6" name="TextBox 1">
            <a:extLst>
              <a:ext uri="{FF2B5EF4-FFF2-40B4-BE49-F238E27FC236}">
                <a16:creationId xmlns:a16="http://schemas.microsoft.com/office/drawing/2014/main" id="{3CD81CAD-4B21-BCD8-58C9-040C6E1710B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1560" y="324212"/>
            <a:ext cx="7920880" cy="409228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pPr algn="ctr">
              <a:lnSpc>
                <a:spcPct val="80000"/>
              </a:lnSpc>
            </a:pPr>
            <a:r>
              <a:rPr lang="cs-CZ" sz="3200" b="1" cap="all" dirty="0" err="1">
                <a:solidFill>
                  <a:srgbClr val="F60000"/>
                </a:solidFill>
                <a:cs typeface="Calibri"/>
              </a:rPr>
              <a:t>eVropský</a:t>
            </a:r>
            <a:r>
              <a:rPr lang="cs-CZ" sz="3200" cap="all" dirty="0">
                <a:cs typeface="Calibri"/>
              </a:rPr>
              <a:t> projekt </a:t>
            </a:r>
            <a:r>
              <a:rPr lang="cs-CZ" sz="3200" b="1" cap="all" dirty="0">
                <a:solidFill>
                  <a:srgbClr val="F60000"/>
                </a:solidFill>
                <a:cs typeface="Calibri"/>
              </a:rPr>
              <a:t>a platforma </a:t>
            </a:r>
            <a:r>
              <a:rPr lang="cs-CZ" sz="3200" cap="all" dirty="0">
                <a:cs typeface="Calibri"/>
              </a:rPr>
              <a:t>C</a:t>
            </a:r>
            <a:r>
              <a:rPr lang="cs-CZ" sz="3200" dirty="0">
                <a:cs typeface="Calibri"/>
              </a:rPr>
              <a:t>-ROADS</a:t>
            </a:r>
            <a:endParaRPr lang="en-US" sz="3200" b="1" dirty="0">
              <a:solidFill>
                <a:srgbClr val="F60000"/>
              </a:solidFill>
              <a:latin typeface="Calibri"/>
              <a:cs typeface="Calibri"/>
            </a:endParaRPr>
          </a:p>
        </p:txBody>
      </p:sp>
      <p:sp>
        <p:nvSpPr>
          <p:cNvPr id="3" name="Kruh: dutý 2">
            <a:extLst>
              <a:ext uri="{FF2B5EF4-FFF2-40B4-BE49-F238E27FC236}">
                <a16:creationId xmlns:a16="http://schemas.microsoft.com/office/drawing/2014/main" id="{93CD95EB-27B6-4592-086A-0994C8DD36D6}"/>
              </a:ext>
            </a:extLst>
          </p:cNvPr>
          <p:cNvSpPr/>
          <p:nvPr/>
        </p:nvSpPr>
        <p:spPr>
          <a:xfrm>
            <a:off x="6732240" y="4149080"/>
            <a:ext cx="127747" cy="127747"/>
          </a:xfrm>
          <a:prstGeom prst="donut">
            <a:avLst>
              <a:gd name="adj" fmla="val 28909"/>
            </a:avLst>
          </a:prstGeom>
          <a:solidFill>
            <a:srgbClr val="FF0000"/>
          </a:solidFill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6EE14C27-DD88-E6D6-5D65-F83693E9AB3E}"/>
              </a:ext>
            </a:extLst>
          </p:cNvPr>
          <p:cNvSpPr txBox="1"/>
          <p:nvPr/>
        </p:nvSpPr>
        <p:spPr>
          <a:xfrm>
            <a:off x="6838426" y="4012898"/>
            <a:ext cx="10059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>
                <a:solidFill>
                  <a:srgbClr val="FF0000"/>
                </a:solidFill>
              </a:rPr>
              <a:t>Brno</a:t>
            </a:r>
          </a:p>
        </p:txBody>
      </p:sp>
    </p:spTree>
    <p:extLst>
      <p:ext uri="{BB962C8B-B14F-4D97-AF65-F5344CB8AC3E}">
        <p14:creationId xmlns:p14="http://schemas.microsoft.com/office/powerpoint/2010/main" val="41817373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élník 8">
            <a:extLst>
              <a:ext uri="{FF2B5EF4-FFF2-40B4-BE49-F238E27FC236}">
                <a16:creationId xmlns:a16="http://schemas.microsoft.com/office/drawing/2014/main" id="{D4EE9C9D-F111-4674-8312-5833136B97C1}"/>
              </a:ext>
            </a:extLst>
          </p:cNvPr>
          <p:cNvSpPr/>
          <p:nvPr/>
        </p:nvSpPr>
        <p:spPr>
          <a:xfrm>
            <a:off x="5354606" y="1328607"/>
            <a:ext cx="3502244" cy="526963"/>
          </a:xfrm>
          <a:prstGeom prst="rect">
            <a:avLst/>
          </a:prstGeom>
          <a:solidFill>
            <a:srgbClr val="99FF99">
              <a:alpha val="30196"/>
            </a:srgbClr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ABEBFFA1-7FDB-4A02-858E-E1429F894856}"/>
              </a:ext>
            </a:extLst>
          </p:cNvPr>
          <p:cNvSpPr/>
          <p:nvPr/>
        </p:nvSpPr>
        <p:spPr>
          <a:xfrm>
            <a:off x="5354719" y="5098323"/>
            <a:ext cx="3502244" cy="1566611"/>
          </a:xfrm>
          <a:prstGeom prst="rect">
            <a:avLst/>
          </a:prstGeom>
          <a:solidFill>
            <a:srgbClr val="FFCCFF">
              <a:alpha val="30196"/>
            </a:srgbClr>
          </a:solid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31BB3CC9-1CAA-4174-B2C2-CCCC2DACB59B}"/>
              </a:ext>
            </a:extLst>
          </p:cNvPr>
          <p:cNvSpPr/>
          <p:nvPr/>
        </p:nvSpPr>
        <p:spPr>
          <a:xfrm>
            <a:off x="5354606" y="2286000"/>
            <a:ext cx="3502244" cy="2540977"/>
          </a:xfrm>
          <a:prstGeom prst="rect">
            <a:avLst/>
          </a:prstGeom>
          <a:solidFill>
            <a:srgbClr val="CCECFF">
              <a:alpha val="30196"/>
            </a:srgbClr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" name="TextBox 1"/>
          <p:cNvSpPr txBox="1"/>
          <p:nvPr/>
        </p:nvSpPr>
        <p:spPr>
          <a:xfrm>
            <a:off x="600362" y="558245"/>
            <a:ext cx="7943275" cy="464912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pPr algn="ctr">
              <a:lnSpc>
                <a:spcPct val="80000"/>
              </a:lnSpc>
            </a:pPr>
            <a:r>
              <a:rPr lang="cs-CZ" sz="3200" b="1" dirty="0">
                <a:solidFill>
                  <a:srgbClr val="FF0000"/>
                </a:solidFill>
              </a:rPr>
              <a:t>ČESKÝ PILOT EVROPSKÉHO PROJEKTU</a:t>
            </a:r>
            <a:endParaRPr lang="en-US" sz="3200" b="1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463962" y="404254"/>
            <a:ext cx="0" cy="58670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1" name="Zástupný symbol pro obsah 5">
            <a:extLst>
              <a:ext uri="{FF2B5EF4-FFF2-40B4-BE49-F238E27FC236}">
                <a16:creationId xmlns:a16="http://schemas.microsoft.com/office/drawing/2014/main" id="{FE0856E8-CC5D-4B1B-B403-2280777D4DD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962" y="1312330"/>
            <a:ext cx="4643482" cy="2681897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F545A726-8530-4074-B3D1-F2979297E882}"/>
              </a:ext>
            </a:extLst>
          </p:cNvPr>
          <p:cNvSpPr txBox="1"/>
          <p:nvPr/>
        </p:nvSpPr>
        <p:spPr>
          <a:xfrm>
            <a:off x="458686" y="4157815"/>
            <a:ext cx="412867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b="1" dirty="0">
                <a:solidFill>
                  <a:srgbClr val="FF0000"/>
                </a:solidFill>
              </a:rPr>
              <a:t>Cíle projektu</a:t>
            </a:r>
          </a:p>
          <a:p>
            <a:pPr algn="just"/>
            <a:r>
              <a:rPr lang="cs-CZ" dirty="0">
                <a:solidFill>
                  <a:srgbClr val="002060"/>
                </a:solidFill>
              </a:rPr>
              <a:t>Ve spolupráci s ostatními evropskými státy harmonizovat poskytování služeb pro datovou komunikaci vozidel mezi sebou navzájem (V2V) a komunikaci vozidel s inteligentní dopravní infrastrukturou (V2I).</a:t>
            </a: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792935B6-0EFD-4E2F-B8B3-4845D9E650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6963" y="3020044"/>
            <a:ext cx="626200" cy="536444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43F2EE7F-5DC9-428D-9322-C704C8FFE4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33334" y="4233775"/>
            <a:ext cx="1300110" cy="489708"/>
          </a:xfrm>
          <a:prstGeom prst="rect">
            <a:avLst/>
          </a:prstGeom>
        </p:spPr>
      </p:pic>
      <p:pic>
        <p:nvPicPr>
          <p:cNvPr id="15" name="Obrázek 14" descr="Obsah obrázku objekt&#10;&#10;Popis byl vytvořen automaticky">
            <a:extLst>
              <a:ext uri="{FF2B5EF4-FFF2-40B4-BE49-F238E27FC236}">
                <a16:creationId xmlns:a16="http://schemas.microsoft.com/office/drawing/2014/main" id="{1019D356-D77E-47CA-B1F7-976F00760F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25052" y="3043142"/>
            <a:ext cx="1650114" cy="404595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32122A6E-DC1F-478A-B37E-6FE6D79E911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25052" y="2445597"/>
            <a:ext cx="1620660" cy="400306"/>
          </a:xfrm>
          <a:prstGeom prst="rect">
            <a:avLst/>
          </a:prstGeom>
        </p:spPr>
      </p:pic>
      <p:pic>
        <p:nvPicPr>
          <p:cNvPr id="19" name="Obrázek 18">
            <a:extLst>
              <a:ext uri="{FF2B5EF4-FFF2-40B4-BE49-F238E27FC236}">
                <a16:creationId xmlns:a16="http://schemas.microsoft.com/office/drawing/2014/main" id="{4D8B6DDE-9CBE-471B-8366-3EC5CA95B51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92350" y="1393150"/>
            <a:ext cx="1599788" cy="399947"/>
          </a:xfrm>
          <a:prstGeom prst="rect">
            <a:avLst/>
          </a:prstGeom>
        </p:spPr>
      </p:pic>
      <p:pic>
        <p:nvPicPr>
          <p:cNvPr id="21" name="Obrázek 20" descr="Obsah obrázku objekt&#10;&#10;Popis byl vytvořen automaticky">
            <a:extLst>
              <a:ext uri="{FF2B5EF4-FFF2-40B4-BE49-F238E27FC236}">
                <a16:creationId xmlns:a16="http://schemas.microsoft.com/office/drawing/2014/main" id="{2C1FE099-D9DB-491B-9571-B694202E70A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33334" y="2445597"/>
            <a:ext cx="1189028" cy="400306"/>
          </a:xfrm>
          <a:prstGeom prst="rect">
            <a:avLst/>
          </a:prstGeom>
        </p:spPr>
      </p:pic>
      <p:pic>
        <p:nvPicPr>
          <p:cNvPr id="23" name="Obrázek 22" descr="Obsah obrázku jídelní nádobí, talíř&#10;&#10;Popis byl vytvořen automaticky">
            <a:extLst>
              <a:ext uri="{FF2B5EF4-FFF2-40B4-BE49-F238E27FC236}">
                <a16:creationId xmlns:a16="http://schemas.microsoft.com/office/drawing/2014/main" id="{967D013B-060D-4F4C-BEB2-3588C70A748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20563" y="4256444"/>
            <a:ext cx="1735566" cy="439677"/>
          </a:xfrm>
          <a:prstGeom prst="rect">
            <a:avLst/>
          </a:prstGeom>
        </p:spPr>
      </p:pic>
      <p:pic>
        <p:nvPicPr>
          <p:cNvPr id="25" name="Obrázek 24">
            <a:extLst>
              <a:ext uri="{FF2B5EF4-FFF2-40B4-BE49-F238E27FC236}">
                <a16:creationId xmlns:a16="http://schemas.microsoft.com/office/drawing/2014/main" id="{95DD60B9-7C0E-489D-9670-C0B21610A38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525052" y="3580063"/>
            <a:ext cx="1731077" cy="496240"/>
          </a:xfrm>
          <a:prstGeom prst="rect">
            <a:avLst/>
          </a:prstGeom>
        </p:spPr>
      </p:pic>
      <p:pic>
        <p:nvPicPr>
          <p:cNvPr id="27" name="Obrázek 26">
            <a:extLst>
              <a:ext uri="{FF2B5EF4-FFF2-40B4-BE49-F238E27FC236}">
                <a16:creationId xmlns:a16="http://schemas.microsoft.com/office/drawing/2014/main" id="{E31C036C-94A2-4475-8C75-CA70176EC26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426575" y="3624689"/>
            <a:ext cx="540073" cy="540073"/>
          </a:xfrm>
          <a:prstGeom prst="rect">
            <a:avLst/>
          </a:prstGeom>
        </p:spPr>
      </p:pic>
      <p:pic>
        <p:nvPicPr>
          <p:cNvPr id="6" name="Obrázek 5" descr="Obsah obrázku klipart&#10;&#10;Popis byl vytvořen automaticky">
            <a:extLst>
              <a:ext uri="{FF2B5EF4-FFF2-40B4-BE49-F238E27FC236}">
                <a16:creationId xmlns:a16="http://schemas.microsoft.com/office/drawing/2014/main" id="{FDC8D3F7-567D-438D-841F-19A32B8C371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528557" y="5289734"/>
            <a:ext cx="1409817" cy="505611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DAEDE40D-7860-441A-89C4-719A1F48B14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176886" y="5294964"/>
            <a:ext cx="1542037" cy="413507"/>
          </a:xfrm>
          <a:prstGeom prst="rect">
            <a:avLst/>
          </a:prstGeom>
        </p:spPr>
      </p:pic>
      <p:pic>
        <p:nvPicPr>
          <p:cNvPr id="20" name="Obrázek 19">
            <a:extLst>
              <a:ext uri="{FF2B5EF4-FFF2-40B4-BE49-F238E27FC236}">
                <a16:creationId xmlns:a16="http://schemas.microsoft.com/office/drawing/2014/main" id="{B6B827E5-263C-43FE-BF14-E5B6901F042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75166" y="6138824"/>
            <a:ext cx="1543757" cy="413507"/>
          </a:xfrm>
          <a:prstGeom prst="rect">
            <a:avLst/>
          </a:prstGeom>
        </p:spPr>
      </p:pic>
      <p:pic>
        <p:nvPicPr>
          <p:cNvPr id="24" name="Obrázek 23">
            <a:extLst>
              <a:ext uri="{FF2B5EF4-FFF2-40B4-BE49-F238E27FC236}">
                <a16:creationId xmlns:a16="http://schemas.microsoft.com/office/drawing/2014/main" id="{170F56B8-36B3-410F-9B00-CA5406D7DAAF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431"/>
          <a:stretch/>
        </p:blipFill>
        <p:spPr>
          <a:xfrm>
            <a:off x="5532114" y="5920249"/>
            <a:ext cx="519418" cy="627756"/>
          </a:xfrm>
          <a:prstGeom prst="rect">
            <a:avLst/>
          </a:prstGeom>
        </p:spPr>
      </p:pic>
      <p:pic>
        <p:nvPicPr>
          <p:cNvPr id="28" name="Obrázek 27">
            <a:extLst>
              <a:ext uri="{FF2B5EF4-FFF2-40B4-BE49-F238E27FC236}">
                <a16:creationId xmlns:a16="http://schemas.microsoft.com/office/drawing/2014/main" id="{A50870B2-1C0B-40EB-8713-F97329F27EAB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051532" y="5912141"/>
            <a:ext cx="1233532" cy="869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767375"/>
      </p:ext>
    </p:extLst>
  </p:cSld>
  <p:clrMapOvr>
    <a:masterClrMapping/>
  </p:clrMapOvr>
  <p:transition spd="med">
    <p:pull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57101" y="526046"/>
            <a:ext cx="7943275" cy="464912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pPr algn="ctr">
              <a:lnSpc>
                <a:spcPct val="80000"/>
              </a:lnSpc>
            </a:pPr>
            <a:r>
              <a:rPr lang="cs-CZ" sz="3200" b="1" cap="all" dirty="0">
                <a:solidFill>
                  <a:srgbClr val="F60000"/>
                </a:solidFill>
                <a:cs typeface="Calibri"/>
              </a:rPr>
              <a:t>Lokalizace ČESKÉ implementace</a:t>
            </a:r>
            <a:endParaRPr lang="en-US" sz="3200" b="1" cap="all" dirty="0">
              <a:solidFill>
                <a:srgbClr val="F60000"/>
              </a:solidFill>
              <a:latin typeface="Calibri"/>
              <a:cs typeface="Calibri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463962" y="404254"/>
            <a:ext cx="0" cy="58670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" name="Obrázek 4" descr="Obsah obrázku text&#10;&#10;Popis byl vytvořen automaticky">
            <a:extLst>
              <a:ext uri="{FF2B5EF4-FFF2-40B4-BE49-F238E27FC236}">
                <a16:creationId xmlns:a16="http://schemas.microsoft.com/office/drawing/2014/main" id="{8FBA1B48-8D7A-412D-8E35-EBAD224CEB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869" y="1765776"/>
            <a:ext cx="8186262" cy="409086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</p:pic>
      <p:sp>
        <p:nvSpPr>
          <p:cNvPr id="10" name="Volný tvar: obrazec 9">
            <a:extLst>
              <a:ext uri="{FF2B5EF4-FFF2-40B4-BE49-F238E27FC236}">
                <a16:creationId xmlns:a16="http://schemas.microsoft.com/office/drawing/2014/main" id="{EB9DD6C2-2C55-4B51-BFA0-7CD396E17364}"/>
              </a:ext>
            </a:extLst>
          </p:cNvPr>
          <p:cNvSpPr/>
          <p:nvPr/>
        </p:nvSpPr>
        <p:spPr>
          <a:xfrm>
            <a:off x="5549297" y="4358478"/>
            <a:ext cx="429718" cy="199869"/>
          </a:xfrm>
          <a:custGeom>
            <a:avLst/>
            <a:gdLst>
              <a:gd name="connsiteX0" fmla="*/ 0 w 429718"/>
              <a:gd name="connsiteY0" fmla="*/ 97436 h 199869"/>
              <a:gd name="connsiteX1" fmla="*/ 104932 w 429718"/>
              <a:gd name="connsiteY1" fmla="*/ 47469 h 199869"/>
              <a:gd name="connsiteX2" fmla="*/ 107430 w 429718"/>
              <a:gd name="connsiteY2" fmla="*/ 2498 h 199869"/>
              <a:gd name="connsiteX3" fmla="*/ 424722 w 429718"/>
              <a:gd name="connsiteY3" fmla="*/ 0 h 199869"/>
              <a:gd name="connsiteX4" fmla="*/ 429718 w 429718"/>
              <a:gd name="connsiteY4" fmla="*/ 199869 h 199869"/>
              <a:gd name="connsiteX5" fmla="*/ 102433 w 429718"/>
              <a:gd name="connsiteY5" fmla="*/ 197370 h 199869"/>
              <a:gd name="connsiteX6" fmla="*/ 97436 w 429718"/>
              <a:gd name="connsiteY6" fmla="*/ 154898 h 199869"/>
              <a:gd name="connsiteX7" fmla="*/ 0 w 429718"/>
              <a:gd name="connsiteY7" fmla="*/ 97436 h 199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9718" h="199869">
                <a:moveTo>
                  <a:pt x="0" y="97436"/>
                </a:moveTo>
                <a:lnTo>
                  <a:pt x="104932" y="47469"/>
                </a:lnTo>
                <a:lnTo>
                  <a:pt x="107430" y="2498"/>
                </a:lnTo>
                <a:lnTo>
                  <a:pt x="424722" y="0"/>
                </a:lnTo>
                <a:lnTo>
                  <a:pt x="429718" y="199869"/>
                </a:lnTo>
                <a:lnTo>
                  <a:pt x="102433" y="197370"/>
                </a:lnTo>
                <a:lnTo>
                  <a:pt x="97436" y="154898"/>
                </a:lnTo>
                <a:lnTo>
                  <a:pt x="0" y="97436"/>
                </a:lnTo>
                <a:close/>
              </a:path>
            </a:pathLst>
          </a:cu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cs-CZ" sz="1000" b="1" dirty="0">
              <a:solidFill>
                <a:schemeClr val="bg1"/>
              </a:solidFill>
            </a:endParaRPr>
          </a:p>
        </p:txBody>
      </p:sp>
      <p:sp>
        <p:nvSpPr>
          <p:cNvPr id="11" name="Volný tvar: obrazec 10">
            <a:extLst>
              <a:ext uri="{FF2B5EF4-FFF2-40B4-BE49-F238E27FC236}">
                <a16:creationId xmlns:a16="http://schemas.microsoft.com/office/drawing/2014/main" id="{DDB4D5D5-2368-4CE3-B3C0-1BBF4BD1DC5E}"/>
              </a:ext>
            </a:extLst>
          </p:cNvPr>
          <p:cNvSpPr/>
          <p:nvPr/>
        </p:nvSpPr>
        <p:spPr>
          <a:xfrm rot="10800000">
            <a:off x="5060605" y="4358476"/>
            <a:ext cx="429718" cy="199869"/>
          </a:xfrm>
          <a:custGeom>
            <a:avLst/>
            <a:gdLst>
              <a:gd name="connsiteX0" fmla="*/ 0 w 429718"/>
              <a:gd name="connsiteY0" fmla="*/ 97436 h 199869"/>
              <a:gd name="connsiteX1" fmla="*/ 104932 w 429718"/>
              <a:gd name="connsiteY1" fmla="*/ 47469 h 199869"/>
              <a:gd name="connsiteX2" fmla="*/ 107430 w 429718"/>
              <a:gd name="connsiteY2" fmla="*/ 2498 h 199869"/>
              <a:gd name="connsiteX3" fmla="*/ 424722 w 429718"/>
              <a:gd name="connsiteY3" fmla="*/ 0 h 199869"/>
              <a:gd name="connsiteX4" fmla="*/ 429718 w 429718"/>
              <a:gd name="connsiteY4" fmla="*/ 199869 h 199869"/>
              <a:gd name="connsiteX5" fmla="*/ 102433 w 429718"/>
              <a:gd name="connsiteY5" fmla="*/ 197370 h 199869"/>
              <a:gd name="connsiteX6" fmla="*/ 97436 w 429718"/>
              <a:gd name="connsiteY6" fmla="*/ 154898 h 199869"/>
              <a:gd name="connsiteX7" fmla="*/ 0 w 429718"/>
              <a:gd name="connsiteY7" fmla="*/ 97436 h 199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9718" h="199869">
                <a:moveTo>
                  <a:pt x="0" y="97436"/>
                </a:moveTo>
                <a:lnTo>
                  <a:pt x="104932" y="47469"/>
                </a:lnTo>
                <a:lnTo>
                  <a:pt x="107430" y="2498"/>
                </a:lnTo>
                <a:lnTo>
                  <a:pt x="424722" y="0"/>
                </a:lnTo>
                <a:lnTo>
                  <a:pt x="429718" y="199869"/>
                </a:lnTo>
                <a:lnTo>
                  <a:pt x="102433" y="197370"/>
                </a:lnTo>
                <a:lnTo>
                  <a:pt x="97436" y="154898"/>
                </a:lnTo>
                <a:lnTo>
                  <a:pt x="0" y="97436"/>
                </a:lnTo>
                <a:close/>
              </a:path>
            </a:pathLst>
          </a:cu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8E519487-BAB8-4E92-9124-594CD85E0D27}"/>
              </a:ext>
            </a:extLst>
          </p:cNvPr>
          <p:cNvSpPr txBox="1"/>
          <p:nvPr/>
        </p:nvSpPr>
        <p:spPr>
          <a:xfrm>
            <a:off x="5040617" y="4335300"/>
            <a:ext cx="44970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b="1" dirty="0">
                <a:solidFill>
                  <a:schemeClr val="bg1"/>
                </a:solidFill>
              </a:rPr>
              <a:t>DT4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93DEBCF0-C18D-4156-BA51-6CD4C873619A}"/>
              </a:ext>
            </a:extLst>
          </p:cNvPr>
          <p:cNvSpPr txBox="1"/>
          <p:nvPr/>
        </p:nvSpPr>
        <p:spPr>
          <a:xfrm>
            <a:off x="5608272" y="4335301"/>
            <a:ext cx="42971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b="1" dirty="0">
                <a:solidFill>
                  <a:schemeClr val="bg1"/>
                </a:solidFill>
              </a:rPr>
              <a:t>DT1</a:t>
            </a:r>
          </a:p>
        </p:txBody>
      </p:sp>
      <p:sp>
        <p:nvSpPr>
          <p:cNvPr id="14" name="Obdélník 13">
            <a:extLst>
              <a:ext uri="{FF2B5EF4-FFF2-40B4-BE49-F238E27FC236}">
                <a16:creationId xmlns:a16="http://schemas.microsoft.com/office/drawing/2014/main" id="{BC674FF7-B35E-4DE4-B800-BFBA6CDBD7BF}"/>
              </a:ext>
            </a:extLst>
          </p:cNvPr>
          <p:cNvSpPr/>
          <p:nvPr/>
        </p:nvSpPr>
        <p:spPr>
          <a:xfrm>
            <a:off x="1176619" y="4773653"/>
            <a:ext cx="209200" cy="151678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FF0000"/>
              </a:solidFill>
            </a:endParaRPr>
          </a:p>
        </p:txBody>
      </p:sp>
      <p:sp>
        <p:nvSpPr>
          <p:cNvPr id="15" name="Obdélník 14">
            <a:extLst>
              <a:ext uri="{FF2B5EF4-FFF2-40B4-BE49-F238E27FC236}">
                <a16:creationId xmlns:a16="http://schemas.microsoft.com/office/drawing/2014/main" id="{CE36B931-7B0B-4F5C-88EB-03BC30BFA6C6}"/>
              </a:ext>
            </a:extLst>
          </p:cNvPr>
          <p:cNvSpPr/>
          <p:nvPr/>
        </p:nvSpPr>
        <p:spPr>
          <a:xfrm>
            <a:off x="7096860" y="4849492"/>
            <a:ext cx="209200" cy="151678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7014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3962" y="465150"/>
            <a:ext cx="8216075" cy="46491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ct val="80000"/>
              </a:lnSpc>
            </a:pPr>
            <a:r>
              <a:rPr lang="cs-CZ" sz="3200" b="1" dirty="0">
                <a:solidFill>
                  <a:schemeClr val="bg1"/>
                </a:solidFill>
                <a:cs typeface="Calibri"/>
              </a:rPr>
              <a:t>Rozmístění komunikačních jednotek v terénu</a:t>
            </a:r>
            <a:endParaRPr lang="en-US" sz="3200" b="1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463962" y="404254"/>
            <a:ext cx="0" cy="58670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8" name="Zástupný symbol pro obsah 5" descr="Obsah obrázku text, mapa&#10;&#10;Popis vygenerován s velmi vysokou mírou spolehlivosti">
            <a:extLst>
              <a:ext uri="{FF2B5EF4-FFF2-40B4-BE49-F238E27FC236}">
                <a16:creationId xmlns:a16="http://schemas.microsoft.com/office/drawing/2014/main" id="{95983181-7FBE-46C6-8F02-1F857DD7F2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586" y="1335505"/>
            <a:ext cx="5668386" cy="5057345"/>
          </a:xfrm>
          <a:prstGeom prst="rect">
            <a:avLst/>
          </a:prstGeom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E0F6BE58-D37D-46C9-9171-AC45B3B5D440}"/>
              </a:ext>
            </a:extLst>
          </p:cNvPr>
          <p:cNvSpPr txBox="1"/>
          <p:nvPr/>
        </p:nvSpPr>
        <p:spPr>
          <a:xfrm>
            <a:off x="6667182" y="2109482"/>
            <a:ext cx="236931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cs-CZ" dirty="0">
                <a:solidFill>
                  <a:srgbClr val="002060"/>
                </a:solidFill>
              </a:rPr>
              <a:t>RSU (</a:t>
            </a:r>
            <a:r>
              <a:rPr lang="cs-CZ" dirty="0" err="1">
                <a:solidFill>
                  <a:srgbClr val="002060"/>
                </a:solidFill>
              </a:rPr>
              <a:t>Cross</a:t>
            </a:r>
            <a:r>
              <a:rPr lang="cs-CZ" dirty="0">
                <a:solidFill>
                  <a:srgbClr val="002060"/>
                </a:solidFill>
              </a:rPr>
              <a:t>)</a:t>
            </a:r>
          </a:p>
          <a:p>
            <a:r>
              <a:rPr lang="cs-CZ" dirty="0">
                <a:solidFill>
                  <a:srgbClr val="002060"/>
                </a:solidFill>
              </a:rPr>
              <a:t>      </a:t>
            </a:r>
            <a:r>
              <a:rPr lang="cs-CZ" sz="1200" dirty="0">
                <a:solidFill>
                  <a:srgbClr val="002060"/>
                </a:solidFill>
              </a:rPr>
              <a:t>modernizace 8 ks RS-4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cs-CZ" dirty="0">
                <a:solidFill>
                  <a:srgbClr val="002060"/>
                </a:solidFill>
              </a:rPr>
              <a:t>RSU (Siemens)</a:t>
            </a:r>
          </a:p>
          <a:p>
            <a:r>
              <a:rPr lang="cs-CZ" dirty="0">
                <a:solidFill>
                  <a:srgbClr val="002060"/>
                </a:solidFill>
              </a:rPr>
              <a:t>      </a:t>
            </a:r>
            <a:r>
              <a:rPr lang="cs-CZ" sz="1200" dirty="0">
                <a:solidFill>
                  <a:srgbClr val="002060"/>
                </a:solidFill>
              </a:rPr>
              <a:t>modernizace 10 ks C-900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cs-CZ" dirty="0">
                <a:solidFill>
                  <a:srgbClr val="002060"/>
                </a:solidFill>
              </a:rPr>
              <a:t>RSU (</a:t>
            </a:r>
            <a:r>
              <a:rPr lang="cs-CZ" dirty="0" err="1">
                <a:solidFill>
                  <a:srgbClr val="002060"/>
                </a:solidFill>
              </a:rPr>
              <a:t>Swarco</a:t>
            </a:r>
            <a:r>
              <a:rPr lang="cs-CZ" dirty="0">
                <a:solidFill>
                  <a:srgbClr val="002060"/>
                </a:solidFill>
              </a:rPr>
              <a:t>)</a:t>
            </a:r>
          </a:p>
          <a:p>
            <a:endParaRPr lang="cs-CZ" dirty="0">
              <a:solidFill>
                <a:srgbClr val="002060"/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cs-CZ" dirty="0">
                <a:solidFill>
                  <a:srgbClr val="002060"/>
                </a:solidFill>
              </a:rPr>
              <a:t>BO BKOM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cs-CZ" dirty="0">
              <a:solidFill>
                <a:srgbClr val="002060"/>
              </a:solidFill>
            </a:endParaRPr>
          </a:p>
        </p:txBody>
      </p:sp>
      <p:sp>
        <p:nvSpPr>
          <p:cNvPr id="15" name="Ovál 14">
            <a:extLst>
              <a:ext uri="{FF2B5EF4-FFF2-40B4-BE49-F238E27FC236}">
                <a16:creationId xmlns:a16="http://schemas.microsoft.com/office/drawing/2014/main" id="{521972DF-1F82-4EC7-BFD5-10533B24007A}"/>
              </a:ext>
            </a:extLst>
          </p:cNvPr>
          <p:cNvSpPr/>
          <p:nvPr/>
        </p:nvSpPr>
        <p:spPr>
          <a:xfrm>
            <a:off x="6587289" y="2063019"/>
            <a:ext cx="348915" cy="38069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Ovál 15">
            <a:extLst>
              <a:ext uri="{FF2B5EF4-FFF2-40B4-BE49-F238E27FC236}">
                <a16:creationId xmlns:a16="http://schemas.microsoft.com/office/drawing/2014/main" id="{AE56FB5E-72C3-4C4C-AC1E-F9F8BB3BD431}"/>
              </a:ext>
            </a:extLst>
          </p:cNvPr>
          <p:cNvSpPr/>
          <p:nvPr/>
        </p:nvSpPr>
        <p:spPr>
          <a:xfrm>
            <a:off x="6581733" y="2628919"/>
            <a:ext cx="348915" cy="380690"/>
          </a:xfrm>
          <a:prstGeom prst="ellipse">
            <a:avLst/>
          </a:prstGeom>
          <a:solidFill>
            <a:srgbClr val="92D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92D050"/>
              </a:solidFill>
            </a:endParaRPr>
          </a:p>
        </p:txBody>
      </p:sp>
      <p:sp>
        <p:nvSpPr>
          <p:cNvPr id="17" name="Ovál 16">
            <a:extLst>
              <a:ext uri="{FF2B5EF4-FFF2-40B4-BE49-F238E27FC236}">
                <a16:creationId xmlns:a16="http://schemas.microsoft.com/office/drawing/2014/main" id="{8EFDBDF7-50AB-429E-867B-B8D0EE819D0D}"/>
              </a:ext>
            </a:extLst>
          </p:cNvPr>
          <p:cNvSpPr/>
          <p:nvPr/>
        </p:nvSpPr>
        <p:spPr>
          <a:xfrm>
            <a:off x="6581732" y="3194300"/>
            <a:ext cx="348915" cy="380690"/>
          </a:xfrm>
          <a:prstGeom prst="ellipse">
            <a:avLst/>
          </a:prstGeom>
          <a:solidFill>
            <a:srgbClr val="C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92D050"/>
              </a:solidFill>
            </a:endParaRP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A28417ED-B390-4643-A166-E23AF89A6813}"/>
              </a:ext>
            </a:extLst>
          </p:cNvPr>
          <p:cNvSpPr/>
          <p:nvPr/>
        </p:nvSpPr>
        <p:spPr>
          <a:xfrm>
            <a:off x="2781906" y="4696608"/>
            <a:ext cx="155643" cy="150779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56F305FF-E584-43EB-BB46-D041D6B4C799}"/>
              </a:ext>
            </a:extLst>
          </p:cNvPr>
          <p:cNvSpPr/>
          <p:nvPr/>
        </p:nvSpPr>
        <p:spPr>
          <a:xfrm>
            <a:off x="6587289" y="3759680"/>
            <a:ext cx="348915" cy="311345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48668417-76FF-4BAF-B3E2-2A747072622B}"/>
              </a:ext>
            </a:extLst>
          </p:cNvPr>
          <p:cNvSpPr txBox="1"/>
          <p:nvPr/>
        </p:nvSpPr>
        <p:spPr>
          <a:xfrm>
            <a:off x="6581732" y="1524000"/>
            <a:ext cx="20983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002060"/>
                </a:solidFill>
              </a:rPr>
              <a:t>Celkem 31 ks RSU :</a:t>
            </a:r>
          </a:p>
        </p:txBody>
      </p:sp>
      <p:pic>
        <p:nvPicPr>
          <p:cNvPr id="21" name="Obrázek 20">
            <a:extLst>
              <a:ext uri="{FF2B5EF4-FFF2-40B4-BE49-F238E27FC236}">
                <a16:creationId xmlns:a16="http://schemas.microsoft.com/office/drawing/2014/main" id="{A1CE55ED-0978-4ACF-9D6E-1B248C0A7915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9" t="12814" r="8273" b="8168"/>
          <a:stretch/>
        </p:blipFill>
        <p:spPr>
          <a:xfrm>
            <a:off x="6587289" y="4890960"/>
            <a:ext cx="2092748" cy="1501889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2370C2C6-C928-4778-9C06-06F6946F5F9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959" t="26098" r="31541" b="11508"/>
          <a:stretch/>
        </p:blipFill>
        <p:spPr>
          <a:xfrm>
            <a:off x="4345210" y="1335507"/>
            <a:ext cx="1834761" cy="1445422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23" name="TextBox 1">
            <a:extLst>
              <a:ext uri="{FF2B5EF4-FFF2-40B4-BE49-F238E27FC236}">
                <a16:creationId xmlns:a16="http://schemas.microsoft.com/office/drawing/2014/main" id="{4C6E1345-2791-4635-9B6F-E94F734DED82}"/>
              </a:ext>
            </a:extLst>
          </p:cNvPr>
          <p:cNvSpPr txBox="1"/>
          <p:nvPr/>
        </p:nvSpPr>
        <p:spPr>
          <a:xfrm>
            <a:off x="215516" y="469378"/>
            <a:ext cx="8712966" cy="464912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pPr algn="ctr">
              <a:lnSpc>
                <a:spcPct val="80000"/>
              </a:lnSpc>
            </a:pPr>
            <a:r>
              <a:rPr lang="cs-CZ" sz="3200" b="1" cap="all" dirty="0">
                <a:solidFill>
                  <a:srgbClr val="F60000"/>
                </a:solidFill>
                <a:cs typeface="Calibri"/>
              </a:rPr>
              <a:t>Nasazení komunikačních jednotek v terénu</a:t>
            </a:r>
            <a:endParaRPr lang="en-US" sz="3200" b="1" dirty="0">
              <a:solidFill>
                <a:srgbClr val="F60000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321130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27FB3D2-33E1-4F98-AF01-76400E64C8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616" y="188640"/>
            <a:ext cx="7200800" cy="655747"/>
          </a:xfrm>
        </p:spPr>
        <p:txBody>
          <a:bodyPr/>
          <a:lstStyle/>
          <a:p>
            <a:pPr algn="ctr"/>
            <a:r>
              <a:rPr lang="cs-CZ" sz="3200" dirty="0">
                <a:solidFill>
                  <a:srgbClr val="FF0000"/>
                </a:solidFill>
              </a:rPr>
              <a:t>C-ITS BACK OFFICE NA CTD BKOM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3B04B33-0A9E-1D9D-2D7A-87E7DA837E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5596" y="980728"/>
            <a:ext cx="7272808" cy="5454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931828"/>
      </p:ext>
    </p:extLst>
  </p:cSld>
  <p:clrMapOvr>
    <a:masterClrMapping/>
  </p:clrMapOvr>
</p:sld>
</file>

<file path=ppt/theme/theme1.xml><?xml version="1.0" encoding="utf-8"?>
<a:theme xmlns:a="http://schemas.openxmlformats.org/drawingml/2006/main" name="Prezentace-Bkom-2015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Prezentace-Bkom-2015</Template>
  <TotalTime>4382</TotalTime>
  <Words>555</Words>
  <Application>Microsoft Office PowerPoint</Application>
  <PresentationFormat>Předvádění na obrazovce (4:3)</PresentationFormat>
  <Paragraphs>112</Paragraphs>
  <Slides>24</Slides>
  <Notes>7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24</vt:i4>
      </vt:variant>
    </vt:vector>
  </HeadingPairs>
  <TitlesOfParts>
    <vt:vector size="30" baseType="lpstr">
      <vt:lpstr>Arial</vt:lpstr>
      <vt:lpstr>Arial Black</vt:lpstr>
      <vt:lpstr>Calibri</vt:lpstr>
      <vt:lpstr>Courier New</vt:lpstr>
      <vt:lpstr>Montserrat</vt:lpstr>
      <vt:lpstr>Prezentace-Bkom-2015</vt:lpstr>
      <vt:lpstr>Prezentace aplikace PowerPoint</vt:lpstr>
      <vt:lpstr>Prezentace aplikace PowerPoint</vt:lpstr>
      <vt:lpstr>Prezentace aplikace PowerPoint</vt:lpstr>
      <vt:lpstr>KOOPERATIVNÍ INTELIGENTNÍ DOPRAVNÍ SYSTÉMY (C-ITS)</vt:lpstr>
      <vt:lpstr>eVropský projekt a platforma C-ROADS</vt:lpstr>
      <vt:lpstr>Prezentace aplikace PowerPoint</vt:lpstr>
      <vt:lpstr>Prezentace aplikace PowerPoint</vt:lpstr>
      <vt:lpstr>Prezentace aplikace PowerPoint</vt:lpstr>
      <vt:lpstr>C-ITS BACK OFFICE NA CTD BKOM</vt:lpstr>
      <vt:lpstr>C-ITS SYSTÉM V BRNĚ</vt:lpstr>
      <vt:lpstr>TESTOVÁNÍ C-ITS SYSTÉMU</vt:lpstr>
      <vt:lpstr>C-ITS Public Transport Preference (PTP)</vt:lpstr>
      <vt:lpstr>C-ITS EMERGENCY VEHICLE APPROACHING (EVA)</vt:lpstr>
      <vt:lpstr>KŘÍŽOVÉ TESTOVÁNÍ C-ITS 2020</vt:lpstr>
      <vt:lpstr>Prezentace aplikace PowerPoint</vt:lpstr>
      <vt:lpstr>Prezentace aplikace PowerPoint</vt:lpstr>
      <vt:lpstr>Prezentace aplikace PowerPoint</vt:lpstr>
      <vt:lpstr>Prezentace aplikace PowerPoint</vt:lpstr>
      <vt:lpstr>VIZE ROZVOJE ITS &amp; C-ITS V BMO</vt:lpstr>
      <vt:lpstr>INTERTRAFFIC AMSTERDAM 2022</vt:lpstr>
      <vt:lpstr>Prezentace aplikace PowerPoint</vt:lpstr>
      <vt:lpstr>Prezentace aplikace PowerPoint</vt:lpstr>
      <vt:lpstr>Prezentace aplikace PowerPoint</vt:lpstr>
      <vt:lpstr>DĚKUJI VÁM ZA POZORNOST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Hýlová Karolína, Ing.</dc:creator>
  <cp:lastModifiedBy>Nekula Roman, Ing., MBA</cp:lastModifiedBy>
  <cp:revision>231</cp:revision>
  <dcterms:created xsi:type="dcterms:W3CDTF">2015-02-04T14:35:35Z</dcterms:created>
  <dcterms:modified xsi:type="dcterms:W3CDTF">2022-12-07T15:02:37Z</dcterms:modified>
</cp:coreProperties>
</file>